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35"/>
  </p:notesMasterIdLst>
  <p:handoutMasterIdLst>
    <p:handoutMasterId r:id="rId36"/>
  </p:handoutMasterIdLst>
  <p:sldIdLst>
    <p:sldId id="279" r:id="rId2"/>
    <p:sldId id="420" r:id="rId3"/>
    <p:sldId id="421" r:id="rId4"/>
    <p:sldId id="510" r:id="rId5"/>
    <p:sldId id="511" r:id="rId6"/>
    <p:sldId id="514" r:id="rId7"/>
    <p:sldId id="515" r:id="rId8"/>
    <p:sldId id="516" r:id="rId9"/>
    <p:sldId id="517" r:id="rId10"/>
    <p:sldId id="433" r:id="rId11"/>
    <p:sldId id="435" r:id="rId12"/>
    <p:sldId id="436" r:id="rId13"/>
    <p:sldId id="437" r:id="rId14"/>
    <p:sldId id="560" r:id="rId15"/>
    <p:sldId id="561" r:id="rId16"/>
    <p:sldId id="562" r:id="rId17"/>
    <p:sldId id="563" r:id="rId18"/>
    <p:sldId id="564" r:id="rId19"/>
    <p:sldId id="565" r:id="rId20"/>
    <p:sldId id="566" r:id="rId21"/>
    <p:sldId id="573" r:id="rId22"/>
    <p:sldId id="567" r:id="rId23"/>
    <p:sldId id="568" r:id="rId24"/>
    <p:sldId id="569" r:id="rId25"/>
    <p:sldId id="570" r:id="rId26"/>
    <p:sldId id="571" r:id="rId27"/>
    <p:sldId id="523" r:id="rId28"/>
    <p:sldId id="524" r:id="rId29"/>
    <p:sldId id="572" r:id="rId30"/>
    <p:sldId id="526" r:id="rId31"/>
    <p:sldId id="527" r:id="rId32"/>
    <p:sldId id="522" r:id="rId33"/>
    <p:sldId id="559" r:id="rId34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DE82"/>
    <a:srgbClr val="99CCFF"/>
    <a:srgbClr val="CCECFF"/>
    <a:srgbClr val="00FFFF"/>
    <a:srgbClr val="008000"/>
    <a:srgbClr val="CC0066"/>
    <a:srgbClr val="FF3300"/>
    <a:srgbClr val="FF9900"/>
    <a:srgbClr val="00FF9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1860" y="-348"/>
      </p:cViewPr>
      <p:guideLst>
        <p:guide orient="horz" pos="4247"/>
        <p:guide orient="horz" pos="1979"/>
        <p:guide orient="horz" pos="1207"/>
        <p:guide orient="horz" pos="890"/>
        <p:guide orient="horz" pos="1434"/>
        <p:guide orient="horz" pos="2704"/>
        <p:guide orient="horz" pos="300"/>
        <p:guide orient="horz" pos="754"/>
        <p:guide orient="horz" pos="4110"/>
        <p:guide pos="249"/>
        <p:guide pos="5602"/>
        <p:guide pos="2880"/>
        <p:guide pos="839"/>
        <p:guide pos="1519"/>
        <p:guide pos="4195"/>
        <p:guide pos="3470"/>
        <p:guide pos="793"/>
        <p:guide pos="2789"/>
        <p:guide pos="43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8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899" y="0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4077DB4-05D3-41F9-8393-9D4534B68C2E}" type="datetimeFigureOut">
              <a:rPr lang="de-DE"/>
              <a:pPr>
                <a:defRPr/>
              </a:pPr>
              <a:t>03.06.2021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8402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899" y="9428402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455E789-635D-4806-A906-483C929FCE8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2465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899" y="0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DCB8A2-8594-4404-845F-A8CFFA34FC68}" type="datetimeFigureOut">
              <a:rPr lang="de-DE"/>
              <a:pPr>
                <a:defRPr/>
              </a:pPr>
              <a:t>03.06.2021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dirty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4202"/>
            <a:ext cx="5438140" cy="446825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402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899" y="9428402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934E471-FBA5-4375-A15C-8332386CA7D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5724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6F7D4D6-37EA-4259-9A60-8B28F1B7FF9A}" type="slidenum">
              <a:rPr lang="de-DE" altLang="de-DE" smtClean="0"/>
              <a:pPr eaLnBrk="1" hangingPunct="1"/>
              <a:t>1</a:t>
            </a:fld>
            <a:endParaRPr lang="de-DE" altLang="de-DE" dirty="0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6F7D4D6-37EA-4259-9A60-8B28F1B7FF9A}" type="slidenum">
              <a:rPr lang="de-DE" altLang="de-DE" smtClean="0"/>
              <a:pPr eaLnBrk="1" hangingPunct="1"/>
              <a:t>29</a:t>
            </a:fld>
            <a:endParaRPr lang="de-DE" altLang="de-DE" dirty="0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 txBox="1">
            <a:spLocks/>
          </p:cNvSpPr>
          <p:nvPr userDrawn="1"/>
        </p:nvSpPr>
        <p:spPr>
          <a:xfrm>
            <a:off x="307975" y="6430963"/>
            <a:ext cx="3040063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cap="all" baseline="0" dirty="0" smtClean="0"/>
              <a:t>Siegen</a:t>
            </a:r>
            <a:endParaRPr lang="de-DE" cap="all" baseline="0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6084888" y="6430963"/>
            <a:ext cx="2895600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 smtClean="0"/>
              <a:t>HNW</a:t>
            </a:r>
            <a:r>
              <a:rPr lang="de-DE" sz="1200" dirty="0" smtClean="0"/>
              <a:t>  LANDSCHAFTSARCHITEKTUR</a:t>
            </a:r>
            <a:endParaRPr lang="de-DE" sz="1200" dirty="0"/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3051175" y="6430963"/>
            <a:ext cx="3040063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/>
              <a:t>13.</a:t>
            </a:r>
            <a:r>
              <a:rPr lang="de-DE" baseline="0" dirty="0" smtClean="0"/>
              <a:t> </a:t>
            </a:r>
            <a:r>
              <a:rPr lang="de-DE" cap="all" baseline="0" dirty="0" smtClean="0"/>
              <a:t>September</a:t>
            </a:r>
            <a:r>
              <a:rPr lang="de-DE" baseline="0" dirty="0" smtClean="0"/>
              <a:t> </a:t>
            </a:r>
            <a:r>
              <a:rPr lang="de-DE" dirty="0" smtClean="0"/>
              <a:t>2013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3015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2503" y="197211"/>
            <a:ext cx="762000" cy="457200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225772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2503" y="196591"/>
            <a:ext cx="762000" cy="457200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307975" y="6498575"/>
            <a:ext cx="7360369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cap="none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Machbarkeitsstudie LAGA  Wilhelmshaven 2026               Gartenschaukonzeption</a:t>
            </a:r>
            <a:endParaRPr lang="de-DE" dirty="0" smtClean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Footer Placeholder 4"/>
          <p:cNvSpPr txBox="1">
            <a:spLocks/>
          </p:cNvSpPr>
          <p:nvPr/>
        </p:nvSpPr>
        <p:spPr>
          <a:xfrm>
            <a:off x="6588224" y="6501211"/>
            <a:ext cx="2392264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HNW 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Landschaftsarchitektur</a:t>
            </a:r>
            <a:endParaRPr lang="de-DE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kern="1200" cap="all">
          <a:solidFill>
            <a:srgbClr val="6B7D7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Arial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B5AE53"/>
        </a:buClr>
        <a:buFont typeface="Arial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848058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E8B54D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png"/><Relationship Id="rId7" Type="http://schemas.microsoft.com/office/2007/relationships/hdphoto" Target="../media/hdphoto3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microsoft.com/office/2007/relationships/hdphoto" Target="../media/hdphoto2.wdp"/><Relationship Id="rId4" Type="http://schemas.openxmlformats.org/officeDocument/2006/relationships/image" Target="../media/image32.jpeg"/><Relationship Id="rId9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9.jpeg"/><Relationship Id="rId7" Type="http://schemas.openxmlformats.org/officeDocument/2006/relationships/image" Target="../media/image52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microsoft.com/office/2007/relationships/hdphoto" Target="../media/hdphoto5.wdp"/><Relationship Id="rId9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3121152" cy="113385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6"/>
          <a:stretch/>
        </p:blipFill>
        <p:spPr>
          <a:xfrm>
            <a:off x="5564284" y="458521"/>
            <a:ext cx="3328891" cy="78483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32" y="4293096"/>
            <a:ext cx="2520000" cy="155343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24" y="4290814"/>
            <a:ext cx="2520000" cy="156960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" b="3811"/>
          <a:stretch/>
        </p:blipFill>
        <p:spPr>
          <a:xfrm>
            <a:off x="6156176" y="4293096"/>
            <a:ext cx="2520000" cy="1513889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95288" y="2156964"/>
            <a:ext cx="8497887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ts val="120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ts val="120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ts val="120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ts val="120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de-DE" altLang="de-DE" sz="2000" dirty="0"/>
              <a:t>Machbarkeitsstudie Landesgartenschau </a:t>
            </a:r>
            <a:r>
              <a:rPr lang="de-DE" altLang="de-DE" sz="2000" dirty="0" smtClean="0"/>
              <a:t>Wilhelmshaven </a:t>
            </a:r>
            <a:r>
              <a:rPr lang="de-DE" altLang="de-DE" sz="2000" dirty="0"/>
              <a:t>2026</a:t>
            </a:r>
          </a:p>
          <a:p>
            <a:pPr algn="ctr"/>
            <a:endParaRPr lang="de-DE" altLang="de-DE" sz="2000" dirty="0"/>
          </a:p>
          <a:p>
            <a:pPr algn="ctr"/>
            <a:r>
              <a:rPr lang="de-DE" altLang="de-DE" sz="1200" dirty="0" smtClean="0"/>
              <a:t>Teil </a:t>
            </a:r>
            <a:r>
              <a:rPr lang="de-DE" altLang="de-DE" sz="1200" dirty="0"/>
              <a:t>3</a:t>
            </a:r>
            <a:r>
              <a:rPr lang="de-DE" altLang="de-DE" sz="1200" dirty="0" smtClean="0"/>
              <a:t> Gartenschaukonzeption</a:t>
            </a:r>
            <a:endParaRPr lang="de-DE" altLang="de-DE" sz="1200" dirty="0"/>
          </a:p>
          <a:p>
            <a:pPr algn="ctr"/>
            <a:endParaRPr lang="de-DE" altLang="de-DE" sz="1200" dirty="0" smtClean="0"/>
          </a:p>
          <a:p>
            <a:pPr algn="ctr"/>
            <a:r>
              <a:rPr lang="de-DE" altLang="de-DE" sz="2000" b="1" dirty="0" smtClean="0"/>
              <a:t>Wie könnte eine Gartenschau im Stadtpark aussehen?</a:t>
            </a:r>
            <a:endParaRPr lang="de-DE" altLang="de-DE" sz="1200" dirty="0"/>
          </a:p>
          <a:p>
            <a:pPr algn="ctr"/>
            <a:endParaRPr lang="de-DE" altLang="de-DE" sz="2000" b="1" dirty="0" smtClean="0"/>
          </a:p>
          <a:p>
            <a:pPr algn="ctr"/>
            <a:endParaRPr lang="de-DE" altLang="de-DE" sz="2000" b="1" dirty="0" smtClean="0"/>
          </a:p>
        </p:txBody>
      </p:sp>
      <p:sp>
        <p:nvSpPr>
          <p:cNvPr id="9" name="Rechteck 8"/>
          <p:cNvSpPr/>
          <p:nvPr/>
        </p:nvSpPr>
        <p:spPr>
          <a:xfrm>
            <a:off x="1187624" y="5846529"/>
            <a:ext cx="9620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dirty="0" smtClean="0">
                <a:latin typeface="Arial Narrow" panose="020B0606020202030204" pitchFamily="34" charset="0"/>
              </a:rPr>
              <a:t>Der Stadtpark</a:t>
            </a:r>
            <a:endParaRPr lang="de-DE" sz="1200" dirty="0" smtClean="0">
              <a:latin typeface="Arial Narrow" panose="020B060602020203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3889596" y="5877466"/>
            <a:ext cx="13602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200" dirty="0" smtClean="0">
                <a:latin typeface="Arial Narrow" panose="020B0606020202030204" pitchFamily="34" charset="0"/>
              </a:rPr>
              <a:t>Das Parkzentrum</a:t>
            </a:r>
            <a:endParaRPr lang="de-DE" sz="1200" dirty="0" smtClean="0">
              <a:latin typeface="Arial Narrow" panose="020B0606020202030204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6552191" y="5863182"/>
            <a:ext cx="17279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dirty="0" smtClean="0">
                <a:latin typeface="Arial Narrow" panose="020B0606020202030204" pitchFamily="34" charset="0"/>
              </a:rPr>
              <a:t>Das Gartenschaugelände</a:t>
            </a:r>
            <a:endParaRPr lang="de-DE" sz="1200" dirty="0" smtClean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/>
          <p:cNvGrpSpPr/>
          <p:nvPr/>
        </p:nvGrpSpPr>
        <p:grpSpPr>
          <a:xfrm>
            <a:off x="539552" y="2595347"/>
            <a:ext cx="8180538" cy="3785981"/>
            <a:chOff x="1043608" y="1863874"/>
            <a:chExt cx="8180538" cy="3785981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656" y="1863874"/>
              <a:ext cx="6192000" cy="3785981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3635896" y="3092784"/>
              <a:ext cx="9361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smtClean="0">
                  <a:latin typeface="Arial Narrow" panose="020B0606020202030204" pitchFamily="34" charset="0"/>
                </a:rPr>
                <a:t>Kanalachse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2062913" y="4592161"/>
              <a:ext cx="12961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smtClean="0">
                  <a:latin typeface="Arial Narrow" panose="020B0606020202030204" pitchFamily="34" charset="0"/>
                </a:rPr>
                <a:t>Rosenhügelachse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 rot="1294141">
              <a:off x="5359776" y="3653933"/>
              <a:ext cx="20230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smtClean="0">
                  <a:latin typeface="Arial Narrow" panose="020B0606020202030204" pitchFamily="34" charset="0"/>
                </a:rPr>
                <a:t>Nördlicher Hauptweg</a:t>
              </a:r>
            </a:p>
          </p:txBody>
        </p:sp>
        <p:sp>
          <p:nvSpPr>
            <p:cNvPr id="13" name="Textfeld 12"/>
            <p:cNvSpPr txBox="1"/>
            <p:nvPr/>
          </p:nvSpPr>
          <p:spPr>
            <a:xfrm rot="1219347">
              <a:off x="5156081" y="4321480"/>
              <a:ext cx="20230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smtClean="0">
                  <a:latin typeface="Arial Narrow" panose="020B0606020202030204" pitchFamily="34" charset="0"/>
                </a:rPr>
                <a:t>Südlicher Hauptweg</a:t>
              </a: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7362930" y="4453661"/>
              <a:ext cx="18612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err="1" smtClean="0">
                  <a:latin typeface="Arial Narrow" panose="020B0606020202030204" pitchFamily="34" charset="0"/>
                </a:rPr>
                <a:t>Entrée</a:t>
              </a:r>
              <a:r>
                <a:rPr lang="de-DE" sz="1200" b="1" dirty="0" smtClean="0">
                  <a:latin typeface="Arial Narrow" panose="020B0606020202030204" pitchFamily="34" charset="0"/>
                </a:rPr>
                <a:t> </a:t>
              </a:r>
              <a:r>
                <a:rPr lang="de-DE" sz="1200" b="1" dirty="0" err="1" smtClean="0">
                  <a:latin typeface="Arial Narrow" panose="020B0606020202030204" pitchFamily="34" charset="0"/>
                </a:rPr>
                <a:t>Neuengrodener</a:t>
              </a:r>
              <a:r>
                <a:rPr lang="de-DE" sz="1200" b="1" dirty="0" smtClean="0">
                  <a:latin typeface="Arial Narrow" panose="020B0606020202030204" pitchFamily="34" charset="0"/>
                </a:rPr>
                <a:t> Weg</a:t>
              </a: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1043608" y="3870340"/>
              <a:ext cx="12963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err="1" smtClean="0">
                  <a:latin typeface="Arial Narrow" panose="020B0606020202030204" pitchFamily="34" charset="0"/>
                </a:rPr>
                <a:t>Entrée</a:t>
              </a:r>
              <a:r>
                <a:rPr lang="de-DE" sz="1200" b="1" dirty="0" smtClean="0">
                  <a:latin typeface="Arial Narrow" panose="020B0606020202030204" pitchFamily="34" charset="0"/>
                </a:rPr>
                <a:t> </a:t>
              </a:r>
              <a:r>
                <a:rPr lang="de-DE" sz="1200" b="1" dirty="0" err="1" smtClean="0">
                  <a:latin typeface="Arial Narrow" panose="020B0606020202030204" pitchFamily="34" charset="0"/>
                </a:rPr>
                <a:t>Totenweg</a:t>
              </a:r>
              <a:endParaRPr lang="de-DE" sz="1200" b="1" dirty="0" smtClean="0">
                <a:latin typeface="Arial Narrow" panose="020B0606020202030204" pitchFamily="34" charset="0"/>
              </a:endParaRPr>
            </a:p>
          </p:txBody>
        </p:sp>
      </p:grp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91624" y="952272"/>
            <a:ext cx="42803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Was macht das Besondere des Stadtparks aus?</a:t>
            </a:r>
            <a:endParaRPr lang="de-DE" sz="1600" dirty="0">
              <a:latin typeface="Arial Narrow" panose="020B060602020203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91563" y="1323834"/>
            <a:ext cx="3856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Grundbauprinzip – Die „DNA“ des Stadtparks</a:t>
            </a:r>
          </a:p>
        </p:txBody>
      </p:sp>
      <p:sp>
        <p:nvSpPr>
          <p:cNvPr id="9" name="Rechteck 8"/>
          <p:cNvSpPr/>
          <p:nvPr/>
        </p:nvSpPr>
        <p:spPr>
          <a:xfrm>
            <a:off x="288032" y="206405"/>
            <a:ext cx="5868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Der Stadtpark als Ausstellungsraum und Thema einer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6777533" y="1320185"/>
            <a:ext cx="2330971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Grundgerüst des Parkzentrums</a:t>
            </a:r>
            <a:endParaRPr lang="de-DE" sz="1200" b="1" dirty="0">
              <a:latin typeface="Arial Narrow" panose="020B060602020203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Arial Narrow" panose="020B0606020202030204" pitchFamily="34" charset="0"/>
              </a:rPr>
              <a:t>Hauptwegesystem komplettiert Kanal- und Rosenhügelachse als Kernbereich der Parkanlage 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Arial Narrow" panose="020B0606020202030204" pitchFamily="34" charset="0"/>
              </a:rPr>
              <a:t>„Regal“ für die Anordnung unterschiedlicher Nutzungsbereiche und Gestaltungsthemen</a:t>
            </a:r>
          </a:p>
        </p:txBody>
      </p:sp>
    </p:spTree>
    <p:extLst>
      <p:ext uri="{BB962C8B-B14F-4D97-AF65-F5344CB8AC3E}">
        <p14:creationId xmlns:p14="http://schemas.microsoft.com/office/powerpoint/2010/main" val="257778399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645" y="2132856"/>
            <a:ext cx="6192000" cy="3856734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291624" y="952272"/>
            <a:ext cx="42803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Was macht das Besondere des Stadtparks aus?</a:t>
            </a:r>
            <a:endParaRPr lang="de-DE" sz="1600" dirty="0">
              <a:latin typeface="Arial Narrow" panose="020B060602020203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91562" y="1323834"/>
            <a:ext cx="72687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Teilräume des Parkzentrums  --  „Filmstreifen in 7 Sequenzen“  --  Die Essenz des Stadtparks erzählen  </a:t>
            </a:r>
          </a:p>
        </p:txBody>
      </p:sp>
      <p:sp>
        <p:nvSpPr>
          <p:cNvPr id="7" name="Rechteck 6"/>
          <p:cNvSpPr/>
          <p:nvPr/>
        </p:nvSpPr>
        <p:spPr>
          <a:xfrm>
            <a:off x="288032" y="206405"/>
            <a:ext cx="5868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Der Stadtpark als Ausstellungsraum und Thema einer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380312" y="4337997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491170" y="3905789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 Narrow" panose="020B0606020202030204" pitchFamily="34" charset="0"/>
              </a:rPr>
              <a:t>4</a:t>
            </a:r>
            <a:endParaRPr lang="de-DE" sz="1200" b="1" dirty="0" smtClean="0">
              <a:latin typeface="Arial Narrow" panose="020B060602020203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804958" y="3971196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 Narrow" panose="020B0606020202030204" pitchFamily="34" charset="0"/>
              </a:rPr>
              <a:t>5</a:t>
            </a:r>
            <a:endParaRPr lang="de-DE" sz="1200" b="1" dirty="0" smtClean="0">
              <a:latin typeface="Arial Narrow" panose="020B060602020203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979002" y="4216431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 Narrow" panose="020B0606020202030204" pitchFamily="34" charset="0"/>
              </a:rPr>
              <a:t>7</a:t>
            </a:r>
            <a:endParaRPr lang="de-DE" sz="1200" b="1" dirty="0" smtClean="0">
              <a:latin typeface="Arial Narrow" panose="020B0606020202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707549" y="4931324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 Narrow" panose="020B0606020202030204" pitchFamily="34" charset="0"/>
              </a:rPr>
              <a:t>6</a:t>
            </a:r>
            <a:endParaRPr lang="de-DE" sz="1200" b="1" dirty="0" smtClean="0">
              <a:latin typeface="Arial Narrow" panose="020B060602020203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961358" y="3858097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 Narrow" panose="020B0606020202030204" pitchFamily="34" charset="0"/>
              </a:rPr>
              <a:t>3</a:t>
            </a:r>
            <a:endParaRPr lang="de-DE" sz="1200" b="1" dirty="0" smtClean="0">
              <a:latin typeface="Arial Narrow" panose="020B060602020203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469609" y="4005064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 Narrow" panose="020B0606020202030204" pitchFamily="34" charset="0"/>
              </a:rPr>
              <a:t>2</a:t>
            </a:r>
            <a:endParaRPr lang="de-DE" sz="1200" b="1" dirty="0" smtClean="0">
              <a:latin typeface="Arial Narrow" panose="020B0606020202030204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89660" y="1908696"/>
            <a:ext cx="255414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1. Foyer und Wohnzimmer</a:t>
            </a:r>
            <a:r>
              <a:rPr lang="de-DE" sz="1200" dirty="0">
                <a:latin typeface="Arial Narrow" panose="020B0606020202030204" pitchFamily="34" charset="0"/>
              </a:rPr>
              <a:t/>
            </a:r>
            <a:br>
              <a:rPr lang="de-DE" sz="1200" dirty="0">
                <a:latin typeface="Arial Narrow" panose="020B0606020202030204" pitchFamily="34" charset="0"/>
              </a:rPr>
            </a:br>
            <a:r>
              <a:rPr lang="de-DE" sz="1000" dirty="0" smtClean="0">
                <a:latin typeface="Arial Narrow" panose="020B0606020202030204" pitchFamily="34" charset="0"/>
              </a:rPr>
              <a:t>Repräsentativer Nutzungsschwerpunkt:</a:t>
            </a:r>
            <a:br>
              <a:rPr lang="de-DE" sz="1000" dirty="0" smtClean="0">
                <a:latin typeface="Arial Narrow" panose="020B0606020202030204" pitchFamily="34" charset="0"/>
              </a:rPr>
            </a:br>
            <a:r>
              <a:rPr lang="de-DE" sz="1000" dirty="0" smtClean="0">
                <a:latin typeface="Arial Narrow" panose="020B0606020202030204" pitchFamily="34" charset="0"/>
              </a:rPr>
              <a:t>Breiter Kanal, „Karpfenteich“, Bootshaus, breite Pappelallee, Spielwiese</a:t>
            </a:r>
            <a:endParaRPr lang="de-DE" sz="1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2. Der romantische Wald</a:t>
            </a:r>
            <a:br>
              <a:rPr lang="de-DE" sz="1200" b="1" dirty="0" smtClean="0">
                <a:latin typeface="Arial Narrow" panose="020B0606020202030204" pitchFamily="34" charset="0"/>
              </a:rPr>
            </a:br>
            <a:r>
              <a:rPr lang="de-DE" sz="1000" dirty="0" smtClean="0">
                <a:latin typeface="Arial Narrow" panose="020B0606020202030204" pitchFamily="34" charset="0"/>
              </a:rPr>
              <a:t>Alter Ahornwald, </a:t>
            </a:r>
            <a:r>
              <a:rPr lang="de-DE" sz="1000" dirty="0">
                <a:latin typeface="Arial Narrow" panose="020B0606020202030204" pitchFamily="34" charset="0"/>
              </a:rPr>
              <a:t>n</a:t>
            </a:r>
            <a:r>
              <a:rPr lang="de-DE" sz="1000" dirty="0" smtClean="0">
                <a:latin typeface="Arial Narrow" panose="020B0606020202030204" pitchFamily="34" charset="0"/>
              </a:rPr>
              <a:t>aturnahe Kulisse des schmalen Kanals und südlichen Hauptweges, urzeitlicher Charakter ohne Wege, Waldkäuze und Fledermäuse</a:t>
            </a: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3. Die </a:t>
            </a:r>
            <a:r>
              <a:rPr lang="de-DE" sz="1200" b="1" dirty="0" err="1" smtClean="0">
                <a:latin typeface="Arial Narrow" panose="020B0606020202030204" pitchFamily="34" charset="0"/>
              </a:rPr>
              <a:t>Wiemkerei</a:t>
            </a:r>
            <a:r>
              <a:rPr lang="de-DE" sz="1200" dirty="0">
                <a:latin typeface="Arial Narrow" panose="020B0606020202030204" pitchFamily="34" charset="0"/>
              </a:rPr>
              <a:t/>
            </a:r>
            <a:br>
              <a:rPr lang="de-DE" sz="1200" dirty="0">
                <a:latin typeface="Arial Narrow" panose="020B0606020202030204" pitchFamily="34" charset="0"/>
              </a:rPr>
            </a:br>
            <a:r>
              <a:rPr lang="de-DE" sz="1000" dirty="0" smtClean="0">
                <a:latin typeface="Arial Narrow" panose="020B0606020202030204" pitchFamily="34" charset="0"/>
              </a:rPr>
              <a:t>Ehemalige </a:t>
            </a:r>
            <a:r>
              <a:rPr lang="de-DE" sz="1000" dirty="0">
                <a:latin typeface="Arial Narrow" panose="020B0606020202030204" pitchFamily="34" charset="0"/>
              </a:rPr>
              <a:t>Hofstelle </a:t>
            </a:r>
            <a:r>
              <a:rPr lang="de-DE" sz="1000" dirty="0" smtClean="0">
                <a:latin typeface="Arial Narrow" panose="020B0606020202030204" pitchFamily="34" charset="0"/>
              </a:rPr>
              <a:t>Tiarks, Lichtung mit Obstwiese, Naturerlebnisprogramme „grün </a:t>
            </a:r>
            <a:r>
              <a:rPr lang="de-DE" sz="1000" dirty="0">
                <a:latin typeface="Arial Narrow" panose="020B0606020202030204" pitchFamily="34" charset="0"/>
              </a:rPr>
              <a:t>&amp; bunt“ </a:t>
            </a: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4. Die große Wiese</a:t>
            </a:r>
            <a:br>
              <a:rPr lang="de-DE" sz="1200" b="1" dirty="0" smtClean="0">
                <a:latin typeface="Arial Narrow" panose="020B0606020202030204" pitchFamily="34" charset="0"/>
              </a:rPr>
            </a:br>
            <a:r>
              <a:rPr lang="de-DE" sz="1000" dirty="0">
                <a:latin typeface="Arial Narrow" panose="020B0606020202030204" pitchFamily="34" charset="0"/>
              </a:rPr>
              <a:t>Spektakuläre Waldlichtung mit mächtigen Pappeln und Eichen, besonderes Raumerlebnis im waldgeprägten Parkzentrum</a:t>
            </a: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5. Der gesichtslose Wald</a:t>
            </a:r>
            <a:br>
              <a:rPr lang="de-DE" sz="1200" b="1" dirty="0" smtClean="0">
                <a:latin typeface="Arial Narrow" panose="020B0606020202030204" pitchFamily="34" charset="0"/>
              </a:rPr>
            </a:br>
            <a:r>
              <a:rPr lang="de-DE" sz="1000" dirty="0">
                <a:latin typeface="Arial Narrow" panose="020B0606020202030204" pitchFamily="34" charset="0"/>
              </a:rPr>
              <a:t>Eschen- und Fichtenmischbestände ohne Binnenerschließung, </a:t>
            </a:r>
            <a:r>
              <a:rPr lang="de-DE" sz="1000" dirty="0" smtClean="0">
                <a:latin typeface="Arial Narrow" panose="020B0606020202030204" pitchFamily="34" charset="0"/>
              </a:rPr>
              <a:t>werden  </a:t>
            </a:r>
            <a:r>
              <a:rPr lang="de-DE" sz="1000" dirty="0">
                <a:latin typeface="Arial Narrow" panose="020B0606020202030204" pitchFamily="34" charset="0"/>
              </a:rPr>
              <a:t>vorrangig als Kulisse </a:t>
            </a:r>
            <a:r>
              <a:rPr lang="de-DE" sz="1000" dirty="0" smtClean="0">
                <a:latin typeface="Arial Narrow" panose="020B0606020202030204" pitchFamily="34" charset="0"/>
              </a:rPr>
              <a:t>wahrgenommen</a:t>
            </a: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6. Die Rosenhügelachse</a:t>
            </a:r>
            <a:br>
              <a:rPr lang="de-DE" sz="1200" b="1" dirty="0" smtClean="0">
                <a:latin typeface="Arial Narrow" panose="020B0606020202030204" pitchFamily="34" charset="0"/>
              </a:rPr>
            </a:br>
            <a:r>
              <a:rPr lang="de-DE" sz="1000" dirty="0" smtClean="0">
                <a:latin typeface="Arial Narrow" panose="020B0606020202030204" pitchFamily="34" charset="0"/>
              </a:rPr>
              <a:t>Spektakulär</a:t>
            </a:r>
            <a:r>
              <a:rPr lang="de-DE" sz="1000" dirty="0" smtClean="0">
                <a:latin typeface="Arial Narrow" panose="020B0606020202030204" pitchFamily="34" charset="0"/>
              </a:rPr>
              <a:t>es </a:t>
            </a:r>
            <a:r>
              <a:rPr lang="de-DE" sz="1000" dirty="0" smtClean="0">
                <a:latin typeface="Arial Narrow" panose="020B0606020202030204" pitchFamily="34" charset="0"/>
              </a:rPr>
              <a:t>Highlight im waldgeprägten Westen</a:t>
            </a: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7. Der Nonnengarten</a:t>
            </a:r>
            <a:br>
              <a:rPr lang="de-DE" sz="1200" b="1" dirty="0" smtClean="0">
                <a:latin typeface="Arial Narrow" panose="020B0606020202030204" pitchFamily="34" charset="0"/>
              </a:rPr>
            </a:br>
            <a:r>
              <a:rPr lang="de-DE" sz="1000" dirty="0" smtClean="0">
                <a:latin typeface="Arial Narrow" panose="020B0606020202030204" pitchFamily="34" charset="0"/>
              </a:rPr>
              <a:t>Kleiner Aufenthaltsschwerpunkt am Teich, wenig markantes West-</a:t>
            </a:r>
            <a:r>
              <a:rPr lang="de-DE" sz="1000" dirty="0" err="1" smtClean="0">
                <a:latin typeface="Arial Narrow" panose="020B0606020202030204" pitchFamily="34" charset="0"/>
              </a:rPr>
              <a:t>Entrée</a:t>
            </a:r>
            <a:r>
              <a:rPr lang="de-DE" sz="1000" dirty="0" smtClean="0">
                <a:latin typeface="Arial Narrow" panose="020B0606020202030204" pitchFamily="34" charset="0"/>
              </a:rPr>
              <a:t> des Parkzentrums</a:t>
            </a:r>
            <a:endParaRPr lang="de-DE" sz="1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59941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498" y="2175191"/>
            <a:ext cx="5881269" cy="363007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291624" y="952272"/>
            <a:ext cx="42803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Was macht das Besondere des Stadtparks aus?</a:t>
            </a:r>
            <a:endParaRPr lang="de-DE" sz="1600" dirty="0">
              <a:latin typeface="Arial Narrow" panose="020B060602020203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91562" y="1323834"/>
            <a:ext cx="50005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Was muss man gesehen haben?</a:t>
            </a:r>
          </a:p>
        </p:txBody>
      </p:sp>
      <p:sp>
        <p:nvSpPr>
          <p:cNvPr id="8" name="Rechteck 7"/>
          <p:cNvSpPr/>
          <p:nvPr/>
        </p:nvSpPr>
        <p:spPr>
          <a:xfrm>
            <a:off x="288032" y="206405"/>
            <a:ext cx="5868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Der Stadtpark als Ausstellungsraum und Thema einer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91624" y="1506321"/>
            <a:ext cx="2840216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Die einprägsamsten Räume im Parkzentrum</a:t>
            </a:r>
          </a:p>
          <a:p>
            <a:pPr>
              <a:spcAft>
                <a:spcPts val="600"/>
              </a:spcAft>
            </a:pPr>
            <a:endParaRPr lang="de-DE" sz="1200" b="1" dirty="0" smtClean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1. Foyer und Wohnzimmer</a:t>
            </a:r>
            <a:r>
              <a:rPr lang="de-DE" sz="1200" dirty="0">
                <a:latin typeface="Arial Narrow" panose="020B0606020202030204" pitchFamily="34" charset="0"/>
              </a:rPr>
              <a:t/>
            </a:r>
            <a:br>
              <a:rPr lang="de-DE" sz="1200" dirty="0">
                <a:latin typeface="Arial Narrow" panose="020B0606020202030204" pitchFamily="34" charset="0"/>
              </a:rPr>
            </a:br>
            <a:r>
              <a:rPr lang="de-DE" sz="1000" dirty="0">
                <a:latin typeface="Arial Narrow" panose="020B0606020202030204" pitchFamily="34" charset="0"/>
              </a:rPr>
              <a:t>Repräsentativer </a:t>
            </a:r>
            <a:r>
              <a:rPr lang="de-DE" sz="1000" dirty="0" smtClean="0">
                <a:latin typeface="Arial Narrow" panose="020B0606020202030204" pitchFamily="34" charset="0"/>
              </a:rPr>
              <a:t>Nutzungsschwerpunkt</a:t>
            </a:r>
          </a:p>
          <a:p>
            <a:pPr>
              <a:spcAft>
                <a:spcPts val="600"/>
              </a:spcAft>
            </a:pPr>
            <a:r>
              <a:rPr lang="de-DE" sz="1000" dirty="0">
                <a:latin typeface="Arial Narrow" panose="020B0606020202030204" pitchFamily="34" charset="0"/>
              </a:rPr>
              <a:t/>
            </a:r>
            <a:br>
              <a:rPr lang="de-DE" sz="1000" dirty="0">
                <a:latin typeface="Arial Narrow" panose="020B0606020202030204" pitchFamily="34" charset="0"/>
              </a:rPr>
            </a:br>
            <a:r>
              <a:rPr lang="de-DE" sz="1200" b="1" dirty="0" smtClean="0">
                <a:latin typeface="Arial Narrow" panose="020B0606020202030204" pitchFamily="34" charset="0"/>
              </a:rPr>
              <a:t>2. Die große Wiese</a:t>
            </a:r>
            <a:br>
              <a:rPr lang="de-DE" sz="1200" b="1" dirty="0" smtClean="0">
                <a:latin typeface="Arial Narrow" panose="020B0606020202030204" pitchFamily="34" charset="0"/>
              </a:rPr>
            </a:br>
            <a:r>
              <a:rPr lang="de-DE" sz="1000" dirty="0">
                <a:latin typeface="Arial Narrow" panose="020B0606020202030204" pitchFamily="34" charset="0"/>
              </a:rPr>
              <a:t>Spektakuläre Waldlichtung </a:t>
            </a:r>
            <a:r>
              <a:rPr lang="de-DE" sz="1000" dirty="0" smtClean="0">
                <a:latin typeface="Arial Narrow" panose="020B0606020202030204" pitchFamily="34" charset="0"/>
              </a:rPr>
              <a:t>und besonderes </a:t>
            </a:r>
            <a:r>
              <a:rPr lang="de-DE" sz="1000" dirty="0">
                <a:latin typeface="Arial Narrow" panose="020B0606020202030204" pitchFamily="34" charset="0"/>
              </a:rPr>
              <a:t>Raumerlebnis im waldgeprägten </a:t>
            </a:r>
            <a:r>
              <a:rPr lang="de-DE" sz="1000" dirty="0" smtClean="0">
                <a:latin typeface="Arial Narrow" panose="020B0606020202030204" pitchFamily="34" charset="0"/>
              </a:rPr>
              <a:t>Parkzentrum</a:t>
            </a:r>
          </a:p>
          <a:p>
            <a:pPr>
              <a:spcAft>
                <a:spcPts val="600"/>
              </a:spcAft>
            </a:pPr>
            <a:endParaRPr lang="de-DE" sz="1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200" b="1" dirty="0">
                <a:latin typeface="Arial Narrow" panose="020B0606020202030204" pitchFamily="34" charset="0"/>
              </a:rPr>
              <a:t>3</a:t>
            </a:r>
            <a:r>
              <a:rPr lang="de-DE" sz="1200" b="1" dirty="0" smtClean="0">
                <a:latin typeface="Arial Narrow" panose="020B0606020202030204" pitchFamily="34" charset="0"/>
              </a:rPr>
              <a:t>. Die Rosenhügelachse</a:t>
            </a:r>
            <a:br>
              <a:rPr lang="de-DE" sz="1200" b="1" dirty="0" smtClean="0">
                <a:latin typeface="Arial Narrow" panose="020B0606020202030204" pitchFamily="34" charset="0"/>
              </a:rPr>
            </a:br>
            <a:r>
              <a:rPr lang="de-DE" sz="1000" dirty="0" smtClean="0">
                <a:latin typeface="Arial Narrow" panose="020B0606020202030204" pitchFamily="34" charset="0"/>
              </a:rPr>
              <a:t>Spektakuläres</a:t>
            </a:r>
            <a:r>
              <a:rPr lang="de-DE" sz="1000" dirty="0" smtClean="0">
                <a:latin typeface="Arial Narrow" panose="020B0606020202030204" pitchFamily="34" charset="0"/>
              </a:rPr>
              <a:t> </a:t>
            </a:r>
            <a:r>
              <a:rPr lang="de-DE" sz="1000" dirty="0" smtClean="0">
                <a:latin typeface="Arial Narrow" panose="020B0606020202030204" pitchFamily="34" charset="0"/>
              </a:rPr>
              <a:t>Highlight im waldgeprägten Westen</a:t>
            </a:r>
          </a:p>
          <a:p>
            <a:pPr>
              <a:spcAft>
                <a:spcPts val="600"/>
              </a:spcAft>
            </a:pPr>
            <a:endParaRPr lang="de-DE" sz="1200" b="1" dirty="0" smtClean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Darüber hinaus: Ehrenfriedhof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000" dirty="0">
                <a:latin typeface="Arial Narrow" panose="020B0606020202030204" pitchFamily="34" charset="0"/>
              </a:rPr>
              <a:t>Friedhofsgestaltung des frühen 20. Jh. mit hohem künstlerischem </a:t>
            </a:r>
            <a:r>
              <a:rPr lang="de-DE" sz="1000" dirty="0" smtClean="0">
                <a:latin typeface="Arial Narrow" panose="020B0606020202030204" pitchFamily="34" charset="0"/>
              </a:rPr>
              <a:t>Wert.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000" dirty="0" smtClean="0">
                <a:latin typeface="Arial Narrow" panose="020B0606020202030204" pitchFamily="34" charset="0"/>
              </a:rPr>
              <a:t>Einziges </a:t>
            </a:r>
            <a:r>
              <a:rPr lang="de-DE" sz="1000" dirty="0">
                <a:latin typeface="Arial Narrow" panose="020B0606020202030204" pitchFamily="34" charset="0"/>
              </a:rPr>
              <a:t>erhaltenes Objekt dieses Typs </a:t>
            </a:r>
            <a:r>
              <a:rPr lang="de-DE" sz="1000" dirty="0" smtClean="0">
                <a:latin typeface="Arial Narrow" panose="020B0606020202030204" pitchFamily="34" charset="0"/>
              </a:rPr>
              <a:t>von </a:t>
            </a:r>
            <a:r>
              <a:rPr lang="de-DE" sz="1000" dirty="0" err="1" smtClean="0">
                <a:latin typeface="Arial Narrow" panose="020B0606020202030204" pitchFamily="34" charset="0"/>
              </a:rPr>
              <a:t>Migge</a:t>
            </a:r>
            <a:endParaRPr lang="de-DE" sz="1000" dirty="0" smtClean="0">
              <a:latin typeface="Arial Narrow" panose="020B060602020203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000" dirty="0" smtClean="0">
                <a:latin typeface="Arial Narrow" panose="020B0606020202030204" pitchFamily="34" charset="0"/>
              </a:rPr>
              <a:t>Eine </a:t>
            </a:r>
            <a:r>
              <a:rPr lang="de-DE" sz="1000" dirty="0">
                <a:latin typeface="Arial Narrow" panose="020B0606020202030204" pitchFamily="34" charset="0"/>
              </a:rPr>
              <a:t>der </a:t>
            </a:r>
            <a:r>
              <a:rPr lang="de-DE" sz="1000" dirty="0" smtClean="0">
                <a:latin typeface="Arial Narrow" panose="020B0606020202030204" pitchFamily="34" charset="0"/>
              </a:rPr>
              <a:t>schönsten Kriegsgräberanlagen Nordwestdeutschlands</a:t>
            </a:r>
            <a:br>
              <a:rPr lang="de-DE" sz="1000" dirty="0" smtClean="0">
                <a:latin typeface="Arial Narrow" panose="020B0606020202030204" pitchFamily="34" charset="0"/>
              </a:rPr>
            </a:br>
            <a:r>
              <a:rPr lang="de-DE" sz="1000" u="sng" dirty="0" smtClean="0">
                <a:latin typeface="Arial Narrow" panose="020B0606020202030204" pitchFamily="34" charset="0"/>
              </a:rPr>
              <a:t>(</a:t>
            </a:r>
            <a:r>
              <a:rPr lang="de-DE" sz="1000" dirty="0" smtClean="0">
                <a:latin typeface="Arial Narrow" panose="020B0606020202030204" pitchFamily="34" charset="0"/>
              </a:rPr>
              <a:t>DGGL </a:t>
            </a:r>
            <a:r>
              <a:rPr lang="de-DE" sz="1000" dirty="0">
                <a:latin typeface="Arial Narrow" panose="020B0606020202030204" pitchFamily="34" charset="0"/>
              </a:rPr>
              <a:t>– Landesverband </a:t>
            </a:r>
            <a:r>
              <a:rPr lang="de-DE" sz="1000" dirty="0" smtClean="0">
                <a:latin typeface="Arial Narrow" panose="020B0606020202030204" pitchFamily="34" charset="0"/>
              </a:rPr>
              <a:t>Bremen / Niedersachsen-Nord e.V.: Bedeutende </a:t>
            </a:r>
            <a:r>
              <a:rPr lang="de-DE" sz="1000" dirty="0">
                <a:latin typeface="Arial Narrow" panose="020B0606020202030204" pitchFamily="34" charset="0"/>
              </a:rPr>
              <a:t>Anlagen der Gartenkultur in der Region Weser </a:t>
            </a:r>
            <a:r>
              <a:rPr lang="de-DE" sz="1000" dirty="0" smtClean="0">
                <a:latin typeface="Arial Narrow" panose="020B0606020202030204" pitchFamily="34" charset="0"/>
              </a:rPr>
              <a:t>Ems)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u="sng" dirty="0" smtClean="0">
                <a:latin typeface="Arial Narrow" panose="020B0606020202030204" pitchFamily="34" charset="0"/>
              </a:rPr>
              <a:t>Repräsentant der maritimen Identität </a:t>
            </a:r>
            <a:r>
              <a:rPr lang="de-DE" sz="1000" dirty="0" smtClean="0">
                <a:latin typeface="Arial Narrow" panose="020B0606020202030204" pitchFamily="34" charset="0"/>
              </a:rPr>
              <a:t>von Wilhelmshaven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452320" y="4221088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652120" y="3861048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 Narrow" panose="020B0606020202030204" pitchFamily="34" charset="0"/>
              </a:rPr>
              <a:t>2</a:t>
            </a:r>
            <a:endParaRPr lang="de-DE" sz="1200" b="1" dirty="0" smtClean="0">
              <a:latin typeface="Arial Narrow" panose="020B060602020203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860032" y="4005064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 Narrow" panose="020B0606020202030204" pitchFamily="34" charset="0"/>
              </a:rPr>
              <a:t>3</a:t>
            </a:r>
            <a:endParaRPr lang="de-DE" sz="1200" b="1" dirty="0" smtClean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37205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291624" y="952272"/>
            <a:ext cx="42803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Ableitung eines Gartenschaugeländes</a:t>
            </a:r>
            <a:endParaRPr lang="de-DE" sz="1600" dirty="0">
              <a:latin typeface="Arial Narrow" panose="020B060602020203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88032" y="206405"/>
            <a:ext cx="5868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Der Stadtpark als Ausstellungsraum und Thema einer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306758" y="1340768"/>
            <a:ext cx="328045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Kerngelände als eintrittspflichtiger Bereich</a:t>
            </a:r>
          </a:p>
          <a:p>
            <a:pPr>
              <a:spcAft>
                <a:spcPts val="600"/>
              </a:spcAft>
            </a:pPr>
            <a:r>
              <a:rPr lang="de-DE" sz="1200" dirty="0" smtClean="0">
                <a:latin typeface="Arial Narrow" panose="020B0606020202030204" pitchFamily="34" charset="0"/>
              </a:rPr>
              <a:t>rot umrandet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17,2 ha + 3,2 ha Wasser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latin typeface="Arial Narrow" panose="020B0606020202030204" pitchFamily="34" charset="0"/>
              </a:rPr>
              <a:t>Markante </a:t>
            </a:r>
            <a:r>
              <a:rPr lang="de-DE" sz="1200" dirty="0" smtClean="0">
                <a:latin typeface="Arial Narrow" panose="020B0606020202030204" pitchFamily="34" charset="0"/>
              </a:rPr>
              <a:t>Erlebnisqualitäten des </a:t>
            </a:r>
            <a:r>
              <a:rPr lang="de-DE" sz="1200" dirty="0">
                <a:latin typeface="Arial Narrow" panose="020B0606020202030204" pitchFamily="34" charset="0"/>
              </a:rPr>
              <a:t>Migge-Parks sind vollständig repräsentiert.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Vielfalt </a:t>
            </a:r>
            <a:r>
              <a:rPr lang="de-DE" sz="1200" dirty="0">
                <a:latin typeface="Arial Narrow" panose="020B0606020202030204" pitchFamily="34" charset="0"/>
              </a:rPr>
              <a:t>und Atmosphärenwechsel:</a:t>
            </a:r>
            <a:br>
              <a:rPr lang="de-DE" sz="1200" dirty="0">
                <a:latin typeface="Arial Narrow" panose="020B0606020202030204" pitchFamily="34" charset="0"/>
              </a:rPr>
            </a:br>
            <a:r>
              <a:rPr lang="de-DE" sz="1200" dirty="0">
                <a:latin typeface="Arial Narrow" panose="020B0606020202030204" pitchFamily="34" charset="0"/>
              </a:rPr>
              <a:t>Intensiv und extensiv genutzte </a:t>
            </a:r>
            <a:r>
              <a:rPr lang="de-DE" sz="1200" dirty="0" smtClean="0">
                <a:latin typeface="Arial Narrow" panose="020B0606020202030204" pitchFamily="34" charset="0"/>
              </a:rPr>
              <a:t>Räume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Für den Naturschutz</a:t>
            </a:r>
            <a:r>
              <a:rPr lang="de-DE" sz="1200" dirty="0" smtClean="0">
                <a:latin typeface="Arial Narrow" panose="020B0606020202030204" pitchFamily="34" charset="0"/>
              </a:rPr>
              <a:t> </a:t>
            </a:r>
            <a:r>
              <a:rPr lang="de-DE" sz="1200" dirty="0" smtClean="0">
                <a:latin typeface="Arial Narrow" panose="020B0606020202030204" pitchFamily="34" charset="0"/>
              </a:rPr>
              <a:t>wertvolle Räume sind in erster Linie Kulisse und werden in ihrer Naturnähe nicht durch das Ausstellungsgeschehen beeinträchtigt.</a:t>
            </a:r>
          </a:p>
          <a:p>
            <a:pPr>
              <a:spcAft>
                <a:spcPts val="600"/>
              </a:spcAft>
            </a:pPr>
            <a:endParaRPr lang="de-DE" sz="1200" u="sng" dirty="0" smtClean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200" b="1" dirty="0">
                <a:latin typeface="Arial Narrow" panose="020B0606020202030204" pitchFamily="34" charset="0"/>
              </a:rPr>
              <a:t>Ö</a:t>
            </a:r>
            <a:r>
              <a:rPr lang="de-DE" sz="1200" b="1" dirty="0" smtClean="0">
                <a:latin typeface="Arial Narrow" panose="020B0606020202030204" pitchFamily="34" charset="0"/>
              </a:rPr>
              <a:t>ffentliche Ausstellungsräume</a:t>
            </a:r>
          </a:p>
          <a:p>
            <a:pPr>
              <a:spcAft>
                <a:spcPts val="600"/>
              </a:spcAft>
            </a:pPr>
            <a:r>
              <a:rPr lang="de-DE" sz="1200" dirty="0">
                <a:latin typeface="Arial Narrow" panose="020B0606020202030204" pitchFamily="34" charset="0"/>
              </a:rPr>
              <a:t>Sie tragen </a:t>
            </a:r>
            <a:r>
              <a:rPr lang="de-DE" sz="1200" dirty="0" smtClean="0">
                <a:latin typeface="Arial Narrow" panose="020B0606020202030204" pitchFamily="34" charset="0"/>
              </a:rPr>
              <a:t>zum Ausstellungsprogramm </a:t>
            </a:r>
            <a:r>
              <a:rPr lang="de-DE" sz="1200" dirty="0">
                <a:latin typeface="Arial Narrow" panose="020B0606020202030204" pitchFamily="34" charset="0"/>
              </a:rPr>
              <a:t>bei, können aber nach wie vor auch öffentlich genutzt werden.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Ehrenfriedhof 7,0 ha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Botanischer Garten, Rosarium, Stadtgärtnerei 3,6 ha</a:t>
            </a:r>
          </a:p>
        </p:txBody>
      </p:sp>
      <p:sp>
        <p:nvSpPr>
          <p:cNvPr id="18" name="Rechteck 17"/>
          <p:cNvSpPr/>
          <p:nvPr/>
        </p:nvSpPr>
        <p:spPr>
          <a:xfrm>
            <a:off x="395288" y="5157192"/>
            <a:ext cx="282681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Zum </a:t>
            </a:r>
            <a:r>
              <a:rPr lang="de-DE" sz="1200" b="1" dirty="0">
                <a:latin typeface="Arial Narrow" panose="020B0606020202030204" pitchFamily="34" charset="0"/>
              </a:rPr>
              <a:t>Vergleich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1617663" algn="l"/>
              </a:tabLst>
            </a:pPr>
            <a:r>
              <a:rPr lang="de-DE" sz="1200" dirty="0">
                <a:latin typeface="Arial Narrow" panose="020B0606020202030204" pitchFamily="34" charset="0"/>
              </a:rPr>
              <a:t>Papenburg 2014	16 </a:t>
            </a:r>
            <a:r>
              <a:rPr lang="de-DE" sz="1200" dirty="0" smtClean="0">
                <a:latin typeface="Arial Narrow" panose="020B0606020202030204" pitchFamily="34" charset="0"/>
              </a:rPr>
              <a:t>ha</a:t>
            </a:r>
            <a:br>
              <a:rPr lang="de-DE" sz="1200" dirty="0" smtClean="0">
                <a:latin typeface="Arial Narrow" panose="020B0606020202030204" pitchFamily="34" charset="0"/>
              </a:rPr>
            </a:br>
            <a:r>
              <a:rPr lang="de-DE" sz="1200" dirty="0" smtClean="0">
                <a:latin typeface="Arial Narrow" panose="020B0606020202030204" pitchFamily="34" charset="0"/>
              </a:rPr>
              <a:t> davon Stadtpark	12 ha</a:t>
            </a:r>
            <a:endParaRPr lang="de-DE" sz="1200" dirty="0">
              <a:latin typeface="Arial Narrow" panose="020B0606020202030204" pitchFamily="34" charset="0"/>
            </a:endParaRP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1617663" algn="l"/>
              </a:tabLst>
            </a:pPr>
            <a:r>
              <a:rPr lang="de-DE" sz="1200" dirty="0">
                <a:latin typeface="Arial Narrow" panose="020B0606020202030204" pitchFamily="34" charset="0"/>
              </a:rPr>
              <a:t>Bad Iburg 2018	33 ha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1617663" algn="l"/>
              </a:tabLst>
            </a:pPr>
            <a:r>
              <a:rPr lang="de-DE" sz="1200" dirty="0">
                <a:latin typeface="Arial Narrow" panose="020B0606020202030204" pitchFamily="34" charset="0"/>
              </a:rPr>
              <a:t>Bad </a:t>
            </a:r>
            <a:r>
              <a:rPr lang="de-DE" sz="1200" dirty="0" smtClean="0">
                <a:latin typeface="Arial Narrow" panose="020B0606020202030204" pitchFamily="34" charset="0"/>
              </a:rPr>
              <a:t>Gandersheim 2022</a:t>
            </a:r>
            <a:r>
              <a:rPr lang="de-DE" sz="1200" dirty="0">
                <a:latin typeface="Arial Narrow" panose="020B0606020202030204" pitchFamily="34" charset="0"/>
              </a:rPr>
              <a:t>	18 </a:t>
            </a:r>
            <a:r>
              <a:rPr lang="de-DE" sz="1200" dirty="0" smtClean="0">
                <a:latin typeface="Arial Narrow" panose="020B0606020202030204" pitchFamily="34" charset="0"/>
              </a:rPr>
              <a:t>ha</a:t>
            </a:r>
            <a:endParaRPr lang="de-DE" sz="1200" dirty="0">
              <a:latin typeface="Arial Narrow" panose="020B0606020202030204" pitchFamily="34" charset="0"/>
            </a:endParaRPr>
          </a:p>
        </p:txBody>
      </p:sp>
      <p:grpSp>
        <p:nvGrpSpPr>
          <p:cNvPr id="30" name="Gruppieren 29"/>
          <p:cNvGrpSpPr/>
          <p:nvPr/>
        </p:nvGrpSpPr>
        <p:grpSpPr>
          <a:xfrm>
            <a:off x="3737968" y="2540804"/>
            <a:ext cx="5393861" cy="3624500"/>
            <a:chOff x="3737968" y="2132856"/>
            <a:chExt cx="5393861" cy="3624500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5" b="3811"/>
            <a:stretch/>
          </p:blipFill>
          <p:spPr>
            <a:xfrm>
              <a:off x="3737968" y="2132856"/>
              <a:ext cx="5393861" cy="3240360"/>
            </a:xfrm>
            <a:prstGeom prst="rect">
              <a:avLst/>
            </a:prstGeom>
          </p:spPr>
        </p:pic>
        <p:grpSp>
          <p:nvGrpSpPr>
            <p:cNvPr id="29" name="Gruppieren 28"/>
            <p:cNvGrpSpPr/>
            <p:nvPr/>
          </p:nvGrpSpPr>
          <p:grpSpPr>
            <a:xfrm>
              <a:off x="6329865" y="3140968"/>
              <a:ext cx="2377927" cy="2616388"/>
              <a:chOff x="6329865" y="3140968"/>
              <a:chExt cx="2377927" cy="2616388"/>
            </a:xfrm>
          </p:grpSpPr>
          <p:sp>
            <p:nvSpPr>
              <p:cNvPr id="3" name="Rechteck 2"/>
              <p:cNvSpPr/>
              <p:nvPr/>
            </p:nvSpPr>
            <p:spPr>
              <a:xfrm>
                <a:off x="6329865" y="4254956"/>
                <a:ext cx="883575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1100" b="1" dirty="0">
                    <a:latin typeface="Arial Narrow" panose="020B0606020202030204" pitchFamily="34" charset="0"/>
                  </a:rPr>
                  <a:t>Kerngelände</a:t>
                </a:r>
                <a:endParaRPr lang="de-DE" sz="1100" b="1" dirty="0"/>
              </a:p>
            </p:txBody>
          </p:sp>
          <p:sp>
            <p:nvSpPr>
              <p:cNvPr id="20" name="Rechteck 19"/>
              <p:cNvSpPr/>
              <p:nvPr/>
            </p:nvSpPr>
            <p:spPr>
              <a:xfrm>
                <a:off x="7452320" y="5157192"/>
                <a:ext cx="1255472" cy="6001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1100" b="1" dirty="0" smtClean="0">
                    <a:latin typeface="Arial Narrow" panose="020B0606020202030204" pitchFamily="34" charset="0"/>
                  </a:rPr>
                  <a:t>Botanischer Garten</a:t>
                </a:r>
              </a:p>
              <a:p>
                <a:r>
                  <a:rPr lang="de-DE" sz="1100" b="1" dirty="0" smtClean="0">
                    <a:latin typeface="Arial Narrow" panose="020B0606020202030204" pitchFamily="34" charset="0"/>
                  </a:rPr>
                  <a:t>Rosarium</a:t>
                </a:r>
              </a:p>
              <a:p>
                <a:r>
                  <a:rPr lang="de-DE" sz="1100" b="1" dirty="0" smtClean="0">
                    <a:latin typeface="Arial Narrow" panose="020B0606020202030204" pitchFamily="34" charset="0"/>
                  </a:rPr>
                  <a:t>Stadtgärtnerei</a:t>
                </a:r>
                <a:endParaRPr lang="de-DE" sz="1100" b="1" dirty="0"/>
              </a:p>
            </p:txBody>
          </p:sp>
          <p:sp>
            <p:nvSpPr>
              <p:cNvPr id="22" name="Rechteck 21"/>
              <p:cNvSpPr/>
              <p:nvPr/>
            </p:nvSpPr>
            <p:spPr>
              <a:xfrm>
                <a:off x="6620471" y="3140968"/>
                <a:ext cx="94128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1100" b="1" dirty="0" smtClean="0">
                    <a:latin typeface="Arial Narrow" panose="020B0606020202030204" pitchFamily="34" charset="0"/>
                  </a:rPr>
                  <a:t>Ehrenfriedhof</a:t>
                </a:r>
                <a:endParaRPr lang="de-DE" sz="1100" b="1" dirty="0"/>
              </a:p>
            </p:txBody>
          </p:sp>
          <p:cxnSp>
            <p:nvCxnSpPr>
              <p:cNvPr id="24" name="Gerade Verbindung 23"/>
              <p:cNvCxnSpPr/>
              <p:nvPr/>
            </p:nvCxnSpPr>
            <p:spPr>
              <a:xfrm flipV="1">
                <a:off x="7201714" y="3933056"/>
                <a:ext cx="250606" cy="452705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24"/>
              <p:cNvCxnSpPr/>
              <p:nvPr/>
            </p:nvCxnSpPr>
            <p:spPr>
              <a:xfrm flipV="1">
                <a:off x="7956376" y="4653136"/>
                <a:ext cx="227124" cy="504056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Rechteck 27"/>
          <p:cNvSpPr/>
          <p:nvPr/>
        </p:nvSpPr>
        <p:spPr>
          <a:xfrm>
            <a:off x="4470120" y="133572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 smtClean="0">
                <a:latin typeface="Arial Narrow" panose="020B0606020202030204" pitchFamily="34" charset="0"/>
              </a:rPr>
              <a:t>Die Abgrenzung des Kerngeländes ist hier vorerst schematisch dargestellt. Die </a:t>
            </a:r>
            <a:r>
              <a:rPr lang="de-DE" sz="1200" dirty="0">
                <a:latin typeface="Arial Narrow" panose="020B0606020202030204" pitchFamily="34" charset="0"/>
              </a:rPr>
              <a:t>genaue </a:t>
            </a:r>
            <a:r>
              <a:rPr lang="de-DE" sz="1200" dirty="0" smtClean="0">
                <a:latin typeface="Arial Narrow" panose="020B0606020202030204" pitchFamily="34" charset="0"/>
              </a:rPr>
              <a:t>Abgrenzung </a:t>
            </a:r>
            <a:r>
              <a:rPr lang="de-DE" sz="1200" dirty="0">
                <a:latin typeface="Arial Narrow" panose="020B0606020202030204" pitchFamily="34" charset="0"/>
              </a:rPr>
              <a:t>des </a:t>
            </a:r>
            <a:r>
              <a:rPr lang="de-DE" sz="1200" dirty="0" smtClean="0">
                <a:latin typeface="Arial Narrow" panose="020B0606020202030204" pitchFamily="34" charset="0"/>
              </a:rPr>
              <a:t>eintrittspflichtigen eingezäunten Bereichs </a:t>
            </a:r>
            <a:r>
              <a:rPr lang="de-DE" sz="1200" dirty="0">
                <a:latin typeface="Arial Narrow" panose="020B0606020202030204" pitchFamily="34" charset="0"/>
              </a:rPr>
              <a:t>wird im Rahmen </a:t>
            </a:r>
            <a:r>
              <a:rPr lang="de-DE" sz="1200" dirty="0" smtClean="0">
                <a:latin typeface="Arial Narrow" panose="020B0606020202030204" pitchFamily="34" charset="0"/>
              </a:rPr>
              <a:t>eines </a:t>
            </a:r>
            <a:r>
              <a:rPr lang="de-DE" sz="1200" dirty="0">
                <a:latin typeface="Arial Narrow" panose="020B0606020202030204" pitchFamily="34" charset="0"/>
              </a:rPr>
              <a:t>Planungswettbewerbes und der anschließenden Betriebs- und </a:t>
            </a:r>
            <a:r>
              <a:rPr lang="de-DE" sz="1200" dirty="0" smtClean="0">
                <a:latin typeface="Arial Narrow" panose="020B0606020202030204" pitchFamily="34" charset="0"/>
              </a:rPr>
              <a:t>Ausstellungsplanung </a:t>
            </a:r>
            <a:r>
              <a:rPr lang="de-DE" sz="1200" dirty="0">
                <a:latin typeface="Arial Narrow" panose="020B0606020202030204" pitchFamily="34" charset="0"/>
              </a:rPr>
              <a:t>noch </a:t>
            </a:r>
            <a:r>
              <a:rPr lang="de-DE" sz="1200" dirty="0" smtClean="0">
                <a:latin typeface="Arial Narrow" panose="020B0606020202030204" pitchFamily="34" charset="0"/>
              </a:rPr>
              <a:t>abgestimmt</a:t>
            </a:r>
            <a:r>
              <a:rPr lang="de-DE" sz="1200" dirty="0" smtClean="0">
                <a:latin typeface="Arial Narrow" panose="020B0606020202030204" pitchFamily="34" charset="0"/>
              </a:rPr>
              <a:t>!</a:t>
            </a:r>
            <a:endParaRPr lang="de-DE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70611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"/>
            <a:ext cx="9144000" cy="646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7873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31"/>
          <a:stretch/>
        </p:blipFill>
        <p:spPr bwMode="auto">
          <a:xfrm>
            <a:off x="3263117" y="642110"/>
            <a:ext cx="5617317" cy="225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3"/>
          <a:stretch/>
        </p:blipFill>
        <p:spPr bwMode="auto">
          <a:xfrm>
            <a:off x="3275857" y="2987361"/>
            <a:ext cx="5604246" cy="352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755328" y="6178323"/>
            <a:ext cx="2520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 smtClean="0">
                <a:latin typeface="Arial Narrow" panose="020B0606020202030204" pitchFamily="34" charset="0"/>
              </a:rPr>
              <a:t>Gestaltungsvorschlag: Gasse </a:t>
            </a:r>
            <a:r>
              <a:rPr lang="de-DE" sz="800" dirty="0">
                <a:latin typeface="Arial Narrow" panose="020B0606020202030204" pitchFamily="34" charset="0"/>
              </a:rPr>
              <a:t>l Schumacher l Schramm </a:t>
            </a:r>
            <a:r>
              <a:rPr lang="de-DE" sz="800" dirty="0" smtClean="0">
                <a:latin typeface="Arial Narrow" panose="020B0606020202030204" pitchFamily="34" charset="0"/>
              </a:rPr>
              <a:t>Landschaftsarchitekten Paderborn, Bremen</a:t>
            </a:r>
            <a:endParaRPr lang="de-DE" sz="800" dirty="0">
              <a:latin typeface="Arial Narrow" panose="020B060602020203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91561" y="946616"/>
            <a:ext cx="2829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 smtClean="0">
                <a:latin typeface="Arial Narrow" panose="020B0606020202030204" pitchFamily="34" charset="0"/>
              </a:rPr>
              <a:t>Aufwertung der Uferpromenade am Bootshaus</a:t>
            </a:r>
          </a:p>
        </p:txBody>
      </p:sp>
      <p:sp>
        <p:nvSpPr>
          <p:cNvPr id="9" name="Rechteck 8"/>
          <p:cNvSpPr/>
          <p:nvPr/>
        </p:nvSpPr>
        <p:spPr>
          <a:xfrm>
            <a:off x="288032" y="206405"/>
            <a:ext cx="81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Entwicklungsschwerpunkte im Rahmen des ISEK und einer möglichen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84575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587" y="643646"/>
            <a:ext cx="4174587" cy="277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653" y="3501007"/>
            <a:ext cx="4159522" cy="302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2131947" y="6178323"/>
            <a:ext cx="2520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 smtClean="0">
                <a:latin typeface="Arial Narrow" panose="020B0606020202030204" pitchFamily="34" charset="0"/>
              </a:rPr>
              <a:t>Gestaltungsvorschlag: Gasse </a:t>
            </a:r>
            <a:r>
              <a:rPr lang="de-DE" sz="800" dirty="0">
                <a:latin typeface="Arial Narrow" panose="020B0606020202030204" pitchFamily="34" charset="0"/>
              </a:rPr>
              <a:t>l Schumacher l Schramm </a:t>
            </a:r>
            <a:r>
              <a:rPr lang="de-DE" sz="800" dirty="0" smtClean="0">
                <a:latin typeface="Arial Narrow" panose="020B0606020202030204" pitchFamily="34" charset="0"/>
              </a:rPr>
              <a:t>Landschaftsarchitekten Paderborn, Bremen</a:t>
            </a:r>
            <a:endParaRPr lang="de-DE" sz="800" dirty="0">
              <a:latin typeface="Arial Narrow" panose="020B060602020203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91561" y="941819"/>
            <a:ext cx="40826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 smtClean="0">
                <a:latin typeface="Arial Narrow" panose="020B0606020202030204" pitchFamily="34" charset="0"/>
              </a:rPr>
              <a:t>Sanierung und Aufwertung der Straße „Zum Ehrenfriedhof“ und des Flanierwegs am Breiten Kanal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976" r="26150"/>
          <a:stretch/>
        </p:blipFill>
        <p:spPr>
          <a:xfrm>
            <a:off x="395289" y="4149080"/>
            <a:ext cx="2339444" cy="171114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21" t="14319" r="9236"/>
          <a:stretch/>
        </p:blipFill>
        <p:spPr>
          <a:xfrm>
            <a:off x="395536" y="2276872"/>
            <a:ext cx="2339197" cy="180948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3" r="21034"/>
          <a:stretch/>
        </p:blipFill>
        <p:spPr>
          <a:xfrm>
            <a:off x="2782777" y="2276872"/>
            <a:ext cx="1789223" cy="18108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58"/>
          <a:stretch/>
        </p:blipFill>
        <p:spPr>
          <a:xfrm>
            <a:off x="2796479" y="4149080"/>
            <a:ext cx="1775521" cy="1694805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288032" y="206405"/>
            <a:ext cx="81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Entwicklungsschwerpunkte im Rahmen des ISEK und einer möglichen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79427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91561" y="955607"/>
            <a:ext cx="35603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 smtClean="0">
                <a:latin typeface="Arial Narrow" panose="020B0606020202030204" pitchFamily="34" charset="0"/>
              </a:rPr>
              <a:t>Aufwertung der Spielwiese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861" y="4149081"/>
            <a:ext cx="4888314" cy="237626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861" y="1412873"/>
            <a:ext cx="4888315" cy="237626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25144"/>
            <a:ext cx="2962616" cy="1440160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288032" y="2600905"/>
            <a:ext cx="334786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Entscheidender Bereich für </a:t>
            </a:r>
            <a:r>
              <a:rPr lang="de-DE" sz="1200" dirty="0" smtClean="0">
                <a:latin typeface="Arial Narrow" panose="020B0606020202030204" pitchFamily="34" charset="0"/>
              </a:rPr>
              <a:t>die </a:t>
            </a:r>
            <a:r>
              <a:rPr lang="de-DE" sz="1200" dirty="0" smtClean="0">
                <a:latin typeface="Arial Narrow" panose="020B0606020202030204" pitchFamily="34" charset="0"/>
              </a:rPr>
              <a:t>Nutzbarkeit im Sinne eines Stadtparks von gesamtstädtischer Bedeutung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Als Alleinstellungsmerkmal für die gesamte Stadt profilieren: „Das gibt es nur hier!“, „Hier muss man am Wochenende hin!“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latin typeface="Arial Narrow" panose="020B0606020202030204" pitchFamily="34" charset="0"/>
              </a:rPr>
              <a:t>Spielraumplan </a:t>
            </a:r>
            <a:r>
              <a:rPr lang="de-DE" sz="1200" dirty="0" smtClean="0">
                <a:latin typeface="Arial Narrow" panose="020B0606020202030204" pitchFamily="34" charset="0"/>
              </a:rPr>
              <a:t>2011-2016: </a:t>
            </a:r>
            <a:r>
              <a:rPr lang="de-DE" sz="1200" i="1" dirty="0" smtClean="0">
                <a:latin typeface="Arial Narrow" panose="020B0606020202030204" pitchFamily="34" charset="0"/>
              </a:rPr>
              <a:t>Spielraum </a:t>
            </a:r>
            <a:r>
              <a:rPr lang="de-DE" sz="1200" i="1" dirty="0">
                <a:latin typeface="Arial Narrow" panose="020B0606020202030204" pitchFamily="34" charset="0"/>
              </a:rPr>
              <a:t>mit stadtweiter </a:t>
            </a:r>
            <a:r>
              <a:rPr lang="de-DE" sz="1200" i="1" dirty="0" smtClean="0">
                <a:latin typeface="Arial Narrow" panose="020B0606020202030204" pitchFamily="34" charset="0"/>
              </a:rPr>
              <a:t>Bedeutung</a:t>
            </a:r>
          </a:p>
        </p:txBody>
      </p:sp>
      <p:sp>
        <p:nvSpPr>
          <p:cNvPr id="13" name="Rechteck 12"/>
          <p:cNvSpPr/>
          <p:nvPr/>
        </p:nvSpPr>
        <p:spPr>
          <a:xfrm>
            <a:off x="288032" y="206405"/>
            <a:ext cx="81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Entwicklungsschwerpunkte im Rahmen des ISEK und einer möglichen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88032" y="1340768"/>
            <a:ext cx="313184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>
                <a:latin typeface="Arial Narrow" panose="020B0606020202030204" pitchFamily="34" charset="0"/>
              </a:rPr>
              <a:t>Ein großes, </a:t>
            </a:r>
            <a:r>
              <a:rPr lang="de-DE" sz="1200" b="1" dirty="0" smtClean="0">
                <a:latin typeface="Arial Narrow" panose="020B0606020202030204" pitchFamily="34" charset="0"/>
              </a:rPr>
              <a:t>bislang nicht angemessen entwickeltes Potenzial.</a:t>
            </a: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Das Spiel- und Sportangebot wird einem großstädtischen modernen Stadtpark nicht gerecht!</a:t>
            </a:r>
            <a:endParaRPr lang="de-DE" sz="1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69456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3"/>
          <a:stretch/>
        </p:blipFill>
        <p:spPr>
          <a:xfrm>
            <a:off x="395288" y="1660210"/>
            <a:ext cx="2841121" cy="198481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030" y="1656183"/>
            <a:ext cx="2651787" cy="198884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3" y="3821691"/>
            <a:ext cx="4825263" cy="270892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914" y="1656184"/>
            <a:ext cx="2983260" cy="1988840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298127" y="1340768"/>
            <a:ext cx="28297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Schaffung vielfältiger Aktionsfelder</a:t>
            </a:r>
          </a:p>
        </p:txBody>
      </p:sp>
      <p:sp>
        <p:nvSpPr>
          <p:cNvPr id="12" name="Rechteck 11"/>
          <p:cNvSpPr/>
          <p:nvPr/>
        </p:nvSpPr>
        <p:spPr>
          <a:xfrm>
            <a:off x="288032" y="206405"/>
            <a:ext cx="81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Entwicklungsschwerpunkte im Rahmen des ISEK und einer möglichen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291561" y="955607"/>
            <a:ext cx="35603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 smtClean="0">
                <a:latin typeface="Arial Narrow" panose="020B0606020202030204" pitchFamily="34" charset="0"/>
              </a:rPr>
              <a:t>Aufwertung der Spielwiese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5" r="2861"/>
          <a:stretch/>
        </p:blipFill>
        <p:spPr>
          <a:xfrm>
            <a:off x="5313150" y="3821691"/>
            <a:ext cx="3580025" cy="27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4137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288032" y="1830417"/>
            <a:ext cx="536408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Die Spielwiese sollte auch </a:t>
            </a:r>
            <a:r>
              <a:rPr lang="de-DE" sz="1200" dirty="0">
                <a:latin typeface="Arial Narrow" panose="020B0606020202030204" pitchFamily="34" charset="0"/>
              </a:rPr>
              <a:t>als </a:t>
            </a:r>
            <a:r>
              <a:rPr lang="de-DE" sz="1200" dirty="0" smtClean="0">
                <a:latin typeface="Arial Narrow" panose="020B0606020202030204" pitchFamily="34" charset="0"/>
              </a:rPr>
              <a:t>allgemein </a:t>
            </a:r>
            <a:r>
              <a:rPr lang="de-DE" sz="1200" dirty="0" smtClean="0">
                <a:latin typeface="Arial Narrow" panose="020B0606020202030204" pitchFamily="34" charset="0"/>
              </a:rPr>
              <a:t>nutzbarer </a:t>
            </a:r>
            <a:r>
              <a:rPr lang="de-DE" sz="1200" dirty="0">
                <a:latin typeface="Arial Narrow" panose="020B0606020202030204" pitchFamily="34" charset="0"/>
              </a:rPr>
              <a:t>Aufenthalts- und </a:t>
            </a:r>
            <a:r>
              <a:rPr lang="de-DE" sz="1200" dirty="0" smtClean="0">
                <a:latin typeface="Arial Narrow" panose="020B0606020202030204" pitchFamily="34" charset="0"/>
              </a:rPr>
              <a:t>Flanierraum besser nutzbar gemacht werden: </a:t>
            </a:r>
            <a:r>
              <a:rPr lang="de-DE" sz="1200" dirty="0">
                <a:latin typeface="Arial Narrow" panose="020B0606020202030204" pitchFamily="34" charset="0"/>
              </a:rPr>
              <a:t>besondere Orte am Wasser, Plätze und Gartenzimmer mit Schmuckpflanzungen, Wiesen zum Lagern und Feiern etc. 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Unter Würdigung der </a:t>
            </a:r>
            <a:r>
              <a:rPr lang="de-DE" sz="1200" dirty="0" smtClean="0">
                <a:latin typeface="Arial Narrow" panose="020B0606020202030204" pitchFamily="34" charset="0"/>
              </a:rPr>
              <a:t>kulturhistorischen Authentizität </a:t>
            </a:r>
            <a:r>
              <a:rPr lang="de-DE" sz="1200" dirty="0" smtClean="0">
                <a:latin typeface="Arial Narrow" panose="020B0606020202030204" pitchFamily="34" charset="0"/>
              </a:rPr>
              <a:t>ist eine vielfältigere Raumaufteilung möglich, ohne dass der großzügige offene </a:t>
            </a:r>
            <a:r>
              <a:rPr lang="de-DE" sz="1200" dirty="0">
                <a:latin typeface="Arial Narrow" panose="020B0606020202030204" pitchFamily="34" charset="0"/>
              </a:rPr>
              <a:t>C</a:t>
            </a:r>
            <a:r>
              <a:rPr lang="de-DE" sz="1200" dirty="0" smtClean="0">
                <a:latin typeface="Arial Narrow" panose="020B0606020202030204" pitchFamily="34" charset="0"/>
              </a:rPr>
              <a:t>harakter der ursprünglichen Parkkonzeption verloren geht.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latin typeface="Arial Narrow" panose="020B0606020202030204" pitchFamily="34" charset="0"/>
              </a:rPr>
              <a:t>Mit einem </a:t>
            </a:r>
            <a:r>
              <a:rPr lang="de-DE" sz="1200" u="sng" dirty="0">
                <a:latin typeface="Arial Narrow" panose="020B0606020202030204" pitchFamily="34" charset="0"/>
              </a:rPr>
              <a:t>Wettbewerbsverfahren</a:t>
            </a:r>
            <a:r>
              <a:rPr lang="de-DE" sz="1200" dirty="0">
                <a:latin typeface="Arial Narrow" panose="020B0606020202030204" pitchFamily="34" charset="0"/>
              </a:rPr>
              <a:t> könnte hier anhand mehrerer </a:t>
            </a:r>
            <a:r>
              <a:rPr lang="de-DE" sz="1200" dirty="0" smtClean="0">
                <a:latin typeface="Arial Narrow" panose="020B0606020202030204" pitchFamily="34" charset="0"/>
              </a:rPr>
              <a:t>Planungsvarianten die beste Gestaltung gefunden </a:t>
            </a:r>
            <a:r>
              <a:rPr lang="de-DE" sz="1200" dirty="0">
                <a:latin typeface="Arial Narrow" panose="020B0606020202030204" pitchFamily="34" charset="0"/>
              </a:rPr>
              <a:t>werden. </a:t>
            </a:r>
          </a:p>
        </p:txBody>
      </p:sp>
      <p:sp>
        <p:nvSpPr>
          <p:cNvPr id="11" name="Rechteck 10"/>
          <p:cNvSpPr/>
          <p:nvPr/>
        </p:nvSpPr>
        <p:spPr>
          <a:xfrm>
            <a:off x="288032" y="206405"/>
            <a:ext cx="81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Entwicklungsschwerpunkte im Rahmen des ISEK und einer möglichen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599" y="1198374"/>
            <a:ext cx="2491575" cy="165456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5" b="13244"/>
          <a:stretch/>
        </p:blipFill>
        <p:spPr>
          <a:xfrm>
            <a:off x="6401599" y="2941878"/>
            <a:ext cx="2490881" cy="143139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2" b="4856"/>
          <a:stretch/>
        </p:blipFill>
        <p:spPr>
          <a:xfrm>
            <a:off x="6401600" y="4494362"/>
            <a:ext cx="2491574" cy="203026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13" y="3575558"/>
            <a:ext cx="5247607" cy="2949068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298127" y="1340768"/>
            <a:ext cx="45619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>
                <a:latin typeface="Arial Narrow" panose="020B0606020202030204" pitchFamily="34" charset="0"/>
              </a:rPr>
              <a:t>A</a:t>
            </a:r>
            <a:r>
              <a:rPr lang="de-DE" sz="1200" b="1" dirty="0" smtClean="0">
                <a:latin typeface="Arial Narrow" panose="020B0606020202030204" pitchFamily="34" charset="0"/>
              </a:rPr>
              <a:t>ttraktivere Aufenthalts- und Flanierräume</a:t>
            </a:r>
          </a:p>
        </p:txBody>
      </p:sp>
      <p:sp>
        <p:nvSpPr>
          <p:cNvPr id="19" name="Rechteck 18"/>
          <p:cNvSpPr/>
          <p:nvPr/>
        </p:nvSpPr>
        <p:spPr>
          <a:xfrm>
            <a:off x="291561" y="955607"/>
            <a:ext cx="35603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 smtClean="0">
                <a:latin typeface="Arial Narrow" panose="020B0606020202030204" pitchFamily="34" charset="0"/>
              </a:rPr>
              <a:t>Aufwertung der Spielwiese</a:t>
            </a:r>
          </a:p>
        </p:txBody>
      </p:sp>
    </p:spTree>
    <p:extLst>
      <p:ext uri="{BB962C8B-B14F-4D97-AF65-F5344CB8AC3E}">
        <p14:creationId xmlns:p14="http://schemas.microsoft.com/office/powerpoint/2010/main" val="399362129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930" y="1882924"/>
            <a:ext cx="6191054" cy="3816424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288032" y="206405"/>
            <a:ext cx="5868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Der Stadtpark als Ausstellungsraum und Thema einer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91624" y="952272"/>
            <a:ext cx="42803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Was macht das Besondere des Stadtparks aus?</a:t>
            </a:r>
            <a:endParaRPr lang="de-DE" sz="1600" dirty="0">
              <a:latin typeface="Arial Narrow" panose="020B060602020203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83096" y="1567825"/>
            <a:ext cx="325428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Strahlkraft  --  Sehenswürdigkeiten</a:t>
            </a: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Das Außergewöhnliche  --  Einprägsame Orte</a:t>
            </a: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Choreografie von Raumerlebnissen</a:t>
            </a: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Der Stadtpark als </a:t>
            </a:r>
            <a:r>
              <a:rPr lang="de-DE" sz="1200" b="1" dirty="0" smtClean="0">
                <a:latin typeface="Arial Narrow" panose="020B0606020202030204" pitchFamily="34" charset="0"/>
              </a:rPr>
              <a:t>Ausstellungsraum</a:t>
            </a:r>
            <a:endParaRPr lang="de-DE" sz="1200" b="1" dirty="0" smtClean="0">
              <a:latin typeface="Arial Narrow" panose="020B060602020203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96813" y="3221443"/>
            <a:ext cx="2330971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>
                <a:latin typeface="Arial Narrow" panose="020B0606020202030204" pitchFamily="34" charset="0"/>
              </a:rPr>
              <a:t>Die Essenz eines komplexen </a:t>
            </a:r>
            <a:r>
              <a:rPr lang="de-DE" sz="1200" b="1" dirty="0" smtClean="0">
                <a:latin typeface="Arial Narrow" panose="020B0606020202030204" pitchFamily="34" charset="0"/>
              </a:rPr>
              <a:t>Parkgebildes aus:</a:t>
            </a:r>
            <a:endParaRPr lang="de-DE" sz="1200" b="1" dirty="0">
              <a:latin typeface="Arial Narrow" panose="020B0606020202030204" pitchFamily="34" charset="0"/>
            </a:endParaRP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Parkzentrum -- Wasser, Aktionsräume, Gastronomie, dichtes Wegenetz …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Spezielle Räume -- Ehrenfriedhof, Rosarium, Botanischer Garten …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Wald -- als nutzbares Parkelement, als abgeschiedener Naturraum …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Grünland – Kulturlandschaft, offene Kulisse, „Fenster nach draußen“ …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Verborgene und verlorene Räume – Wurten, Hofstellen, Deichlinien, ehemalige Luftbäder und Sportanlagen …</a:t>
            </a:r>
          </a:p>
        </p:txBody>
      </p:sp>
    </p:spTree>
    <p:extLst>
      <p:ext uri="{BB962C8B-B14F-4D97-AF65-F5344CB8AC3E}">
        <p14:creationId xmlns:p14="http://schemas.microsoft.com/office/powerpoint/2010/main" val="335678901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378" y="764704"/>
            <a:ext cx="3963118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5023098" y="1621711"/>
            <a:ext cx="4032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i="1" dirty="0" smtClean="0">
                <a:latin typeface="Arial Narrow" panose="020B0606020202030204" pitchFamily="34" charset="0"/>
              </a:rPr>
              <a:t>Entwurfsstudie aus: Dietz</a:t>
            </a:r>
            <a:r>
              <a:rPr lang="de-DE" sz="800" i="1" dirty="0">
                <a:latin typeface="Arial Narrow" panose="020B0606020202030204" pitchFamily="34" charset="0"/>
              </a:rPr>
              <a:t>, K. von Rauch, A., </a:t>
            </a:r>
            <a:r>
              <a:rPr lang="de-DE" sz="800" i="1" dirty="0" err="1">
                <a:latin typeface="Arial Narrow" panose="020B0606020202030204" pitchFamily="34" charset="0"/>
              </a:rPr>
              <a:t>Stoffler</a:t>
            </a:r>
            <a:r>
              <a:rPr lang="de-DE" sz="800" i="1" dirty="0">
                <a:latin typeface="Arial Narrow" panose="020B0606020202030204" pitchFamily="34" charset="0"/>
              </a:rPr>
              <a:t>, J. (1997): Rüstringer Stadtpark </a:t>
            </a:r>
            <a:r>
              <a:rPr lang="de-DE" sz="800" i="1" dirty="0" smtClean="0">
                <a:latin typeface="Arial Narrow" panose="020B0606020202030204" pitchFamily="34" charset="0"/>
              </a:rPr>
              <a:t>Wilhelmshaven.</a:t>
            </a:r>
          </a:p>
          <a:p>
            <a:r>
              <a:rPr lang="de-DE" sz="800" i="1" dirty="0" smtClean="0">
                <a:latin typeface="Arial Narrow" panose="020B0606020202030204" pitchFamily="34" charset="0"/>
              </a:rPr>
              <a:t>3</a:t>
            </a:r>
            <a:r>
              <a:rPr lang="de-DE" sz="800" i="1" dirty="0">
                <a:latin typeface="Arial Narrow" panose="020B0606020202030204" pitchFamily="34" charset="0"/>
              </a:rPr>
              <a:t>. Projekt am Institut für Grünplanung und Gartenarchitektur der Universität Hannover</a:t>
            </a:r>
            <a:endParaRPr lang="de-DE" sz="800" dirty="0">
              <a:latin typeface="Arial Narrow" panose="020B0606020202030204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288032" y="206405"/>
            <a:ext cx="81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Entwicklungsschwerpunkte im Rahmen des ISEK und einer möglichen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589" y="3861047"/>
            <a:ext cx="3697560" cy="2663577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9" r="5778"/>
          <a:stretch/>
        </p:blipFill>
        <p:spPr>
          <a:xfrm>
            <a:off x="2750815" y="1964457"/>
            <a:ext cx="2382195" cy="1656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r="33416"/>
          <a:stretch/>
        </p:blipFill>
        <p:spPr>
          <a:xfrm>
            <a:off x="395536" y="3652911"/>
            <a:ext cx="2276475" cy="286290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25" y="3662436"/>
            <a:ext cx="2379370" cy="2855244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298127" y="1340768"/>
            <a:ext cx="55700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sz="1200" b="1" dirty="0">
                <a:latin typeface="Arial Narrow" panose="020B0606020202030204" pitchFamily="34" charset="0"/>
              </a:rPr>
              <a:t>B</a:t>
            </a:r>
            <a:r>
              <a:rPr lang="de-DE" sz="1200" b="1" dirty="0" smtClean="0">
                <a:latin typeface="Arial Narrow" panose="020B0606020202030204" pitchFamily="34" charset="0"/>
              </a:rPr>
              <a:t>essere Inszenierung der markanten Achse und des Hügels</a:t>
            </a:r>
          </a:p>
          <a:p>
            <a:pPr>
              <a:spcAft>
                <a:spcPts val="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Schaffung attraktiverer Aufenthaltsmöglichkeiten</a:t>
            </a:r>
          </a:p>
        </p:txBody>
      </p:sp>
      <p:sp>
        <p:nvSpPr>
          <p:cNvPr id="19" name="Rechteck 18"/>
          <p:cNvSpPr/>
          <p:nvPr/>
        </p:nvSpPr>
        <p:spPr>
          <a:xfrm>
            <a:off x="291561" y="955607"/>
            <a:ext cx="35603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 smtClean="0">
                <a:latin typeface="Arial Narrow" panose="020B0606020202030204" pitchFamily="34" charset="0"/>
              </a:rPr>
              <a:t>Aufwertung des Rosenhügels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44" y="1955855"/>
            <a:ext cx="934469" cy="1657423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2"/>
          <a:stretch/>
        </p:blipFill>
        <p:spPr>
          <a:xfrm>
            <a:off x="5206231" y="1964457"/>
            <a:ext cx="3672546" cy="1834108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8" r="2618"/>
          <a:stretch/>
        </p:blipFill>
        <p:spPr>
          <a:xfrm>
            <a:off x="1403650" y="1964457"/>
            <a:ext cx="1268362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40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5"/>
          <a:stretch/>
        </p:blipFill>
        <p:spPr>
          <a:xfrm>
            <a:off x="395289" y="1628800"/>
            <a:ext cx="4012116" cy="238122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15" y="3137881"/>
            <a:ext cx="4325159" cy="324386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785" y="1628775"/>
            <a:ext cx="2448967" cy="137754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"/>
          <a:stretch/>
        </p:blipFill>
        <p:spPr>
          <a:xfrm>
            <a:off x="395288" y="4117070"/>
            <a:ext cx="4012118" cy="2264679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8775"/>
            <a:ext cx="1836725" cy="1377544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288032" y="206405"/>
            <a:ext cx="81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Entwicklungsschwerpunkte im Rahmen des ISEK und einer möglichen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91561" y="955607"/>
            <a:ext cx="35603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 smtClean="0">
                <a:latin typeface="Arial Narrow" panose="020B0606020202030204" pitchFamily="34" charset="0"/>
              </a:rPr>
              <a:t>Naturraum für die Stadt</a:t>
            </a:r>
            <a:endParaRPr lang="de-DE" sz="1600" b="1" dirty="0" smtClean="0">
              <a:latin typeface="Arial Narrow" panose="020B0606020202030204" pitchFamily="34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3690970" y="989195"/>
            <a:ext cx="5281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Weiterentwicklung naturnaher Teilräume  --  Profilierung als Naturerfahrungsraum</a:t>
            </a:r>
          </a:p>
          <a:p>
            <a:pPr algn="r">
              <a:spcAft>
                <a:spcPts val="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Erprobung biodiversitätsfördernder Pflanzenverwendung und Bewirtschaftung</a:t>
            </a:r>
            <a:endParaRPr lang="de-DE" sz="1200" b="1" dirty="0" smtClean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02592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46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3100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2" t="25906" r="8863" b="21951"/>
          <a:stretch/>
        </p:blipFill>
        <p:spPr>
          <a:xfrm>
            <a:off x="2671010" y="2657232"/>
            <a:ext cx="6211945" cy="3858587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288032" y="206405"/>
            <a:ext cx="81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Arial Narrow" panose="020B0606020202030204" pitchFamily="34" charset="0"/>
              </a:rPr>
              <a:t>Ausstellungsstruktur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04478" y="822072"/>
            <a:ext cx="678780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latin typeface="Arial Narrow" panose="020B0606020202030204" pitchFamily="34" charset="0"/>
              </a:rPr>
              <a:t>Die </a:t>
            </a:r>
            <a:r>
              <a:rPr lang="de-DE" sz="1200" dirty="0" smtClean="0">
                <a:latin typeface="Arial Narrow" panose="020B0606020202030204" pitchFamily="34" charset="0"/>
              </a:rPr>
              <a:t>infrastrukturelle </a:t>
            </a:r>
            <a:r>
              <a:rPr lang="de-DE" sz="1200" dirty="0">
                <a:latin typeface="Arial Narrow" panose="020B0606020202030204" pitchFamily="34" charset="0"/>
              </a:rPr>
              <a:t>Differenzierung der Gartenschaukonzeption wird erst im Zuge eines nachfolgenden Planungswettbewerbes zur Geländegestaltung sinnvoll </a:t>
            </a:r>
            <a:r>
              <a:rPr lang="de-DE" sz="1200" dirty="0" smtClean="0">
                <a:latin typeface="Arial Narrow" panose="020B0606020202030204" pitchFamily="34" charset="0"/>
              </a:rPr>
              <a:t>möglich.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Die </a:t>
            </a:r>
            <a:r>
              <a:rPr lang="de-DE" sz="1200" dirty="0">
                <a:latin typeface="Arial Narrow" panose="020B0606020202030204" pitchFamily="34" charset="0"/>
              </a:rPr>
              <a:t>endgültige Verteilung der Ausstellungskomponenten und Infrastrukturen wird im Rahmen der Entwurfsplanung zur Dauernutzung in einer parallel zu entwickelnden </a:t>
            </a:r>
            <a:r>
              <a:rPr lang="de-DE" sz="1200" dirty="0" smtClean="0">
                <a:latin typeface="Arial Narrow" panose="020B0606020202030204" pitchFamily="34" charset="0"/>
              </a:rPr>
              <a:t>Betriebs- </a:t>
            </a:r>
            <a:r>
              <a:rPr lang="de-DE" sz="1200" dirty="0">
                <a:latin typeface="Arial Narrow" panose="020B0606020202030204" pitchFamily="34" charset="0"/>
              </a:rPr>
              <a:t>und Ausstellungsplanung konkretisiert. 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latin typeface="Arial Narrow" panose="020B0606020202030204" pitchFamily="34" charset="0"/>
              </a:rPr>
              <a:t>Vorbehaltlich dieser Planungsschritte wird hier ein Grundmuster der Ausstellungsstruktur dargestellt, um die prinzipielle Bespielung des Gartenschaugeländes zu beleuchten </a:t>
            </a:r>
            <a:r>
              <a:rPr lang="de-DE" sz="1200" dirty="0" smtClean="0">
                <a:latin typeface="Arial Narrow" panose="020B0606020202030204" pitchFamily="34" charset="0"/>
              </a:rPr>
              <a:t>.</a:t>
            </a:r>
            <a:endParaRPr lang="de-DE" sz="1200" dirty="0">
              <a:latin typeface="Arial Narrow" panose="020B060602020203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23528" y="2420888"/>
            <a:ext cx="2232496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dirty="0" smtClean="0">
                <a:latin typeface="Arial Narrow" panose="020B0606020202030204" pitchFamily="34" charset="0"/>
              </a:rPr>
              <a:t>Wichtige Eckpfeiler der Ausstellungsstruktur: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Spielwiese und Rosenhügelachse sind Schwerpunkte der Ausstellung.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Die Große Wiese wird ausschließlich für temporäre Ausstellungen und Infrastrukturen genutzt und nach der Gartenschau wieder hergerichtet.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Der Ahornwald ist auch </a:t>
            </a:r>
            <a:r>
              <a:rPr lang="de-DE" sz="1200" dirty="0">
                <a:latin typeface="Arial Narrow" panose="020B0606020202030204" pitchFamily="34" charset="0"/>
              </a:rPr>
              <a:t>ohne Binnenerschließung als </a:t>
            </a:r>
            <a:r>
              <a:rPr lang="de-DE" sz="1200" dirty="0" smtClean="0">
                <a:latin typeface="Arial Narrow" panose="020B0606020202030204" pitchFamily="34" charset="0"/>
              </a:rPr>
              <a:t>naturnahe attraktive </a:t>
            </a:r>
            <a:r>
              <a:rPr lang="de-DE" sz="1200" dirty="0">
                <a:latin typeface="Arial Narrow" panose="020B0606020202030204" pitchFamily="34" charset="0"/>
              </a:rPr>
              <a:t>Kulisse integrierbar.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Die Nutzer der </a:t>
            </a:r>
            <a:r>
              <a:rPr lang="de-DE" sz="1200" dirty="0" err="1" smtClean="0">
                <a:latin typeface="Arial Narrow" panose="020B0606020202030204" pitchFamily="34" charset="0"/>
              </a:rPr>
              <a:t>Wiemkerei</a:t>
            </a:r>
            <a:r>
              <a:rPr lang="de-DE" sz="1200" dirty="0" smtClean="0">
                <a:latin typeface="Arial Narrow" panose="020B0606020202030204" pitchFamily="34" charset="0"/>
              </a:rPr>
              <a:t> können in das Ausstellungsprogramm integriert werden.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Die Gastronomie des Bootshauses kann auch weiterhin öffentlich genutzt werden.</a:t>
            </a:r>
            <a:endParaRPr lang="de-DE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31210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6"/>
            <a:ext cx="9144000" cy="646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707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2" t="11176" r="13541" b="13408"/>
          <a:stretch/>
        </p:blipFill>
        <p:spPr>
          <a:xfrm>
            <a:off x="2555776" y="755975"/>
            <a:ext cx="6337399" cy="5763317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288032" y="206405"/>
            <a:ext cx="5868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Die Gartenschau soll auch Stadtschau sein!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91778" y="1731000"/>
            <a:ext cx="204797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Die Gartenschau in Wilhelmshaven soll nicht allein auf einem eingezäunten Gelände stattfinden, sondern auch im öffentlichen Stadtraum verankert sein.</a:t>
            </a:r>
          </a:p>
          <a:p>
            <a:pPr>
              <a:spcAft>
                <a:spcPts val="600"/>
              </a:spcAft>
            </a:pPr>
            <a:endParaRPr lang="de-DE" sz="1200" dirty="0" smtClean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200" dirty="0" smtClean="0">
                <a:latin typeface="Arial Narrow" panose="020B0606020202030204" pitchFamily="34" charset="0"/>
              </a:rPr>
              <a:t>Insbesondere Mehrtagesbesucher oder Dauerkarteninhaber können z. B. zu Fahrradtouren durch die Parkachse zur Maritimen Meile am Großen Hafen eingeladen werden. </a:t>
            </a:r>
            <a:endParaRPr lang="de-DE" sz="12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endParaRPr lang="de-DE" sz="1200" dirty="0" smtClean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200" dirty="0" smtClean="0">
                <a:latin typeface="Arial Narrow" panose="020B0606020202030204" pitchFamily="34" charset="0"/>
              </a:rPr>
              <a:t>Bürgerschaft, Institutionen, Museen, Kirchen. Handel und Gewerbe können am Ausstellungsprogramm mitwirken.</a:t>
            </a:r>
            <a:endParaRPr lang="de-DE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15070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288032" y="206405"/>
            <a:ext cx="5868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Die Gartenschau soll auch Regionsschau sein! </a:t>
            </a:r>
            <a:endParaRPr lang="de-DE" dirty="0">
              <a:latin typeface="Arial Narrow" panose="020B0606020202030204" pitchFamily="34" charset="0"/>
            </a:endParaRPr>
          </a:p>
        </p:txBody>
      </p:sp>
      <p:grpSp>
        <p:nvGrpSpPr>
          <p:cNvPr id="33" name="Gruppieren 32"/>
          <p:cNvGrpSpPr/>
          <p:nvPr/>
        </p:nvGrpSpPr>
        <p:grpSpPr>
          <a:xfrm>
            <a:off x="4640761" y="1130134"/>
            <a:ext cx="4170186" cy="5063246"/>
            <a:chOff x="3491880" y="1130134"/>
            <a:chExt cx="4170186" cy="5063246"/>
          </a:xfrm>
        </p:grpSpPr>
        <p:grpSp>
          <p:nvGrpSpPr>
            <p:cNvPr id="5" name="Gruppieren 4"/>
            <p:cNvGrpSpPr/>
            <p:nvPr/>
          </p:nvGrpSpPr>
          <p:grpSpPr>
            <a:xfrm>
              <a:off x="3491880" y="1130134"/>
              <a:ext cx="4170186" cy="5063246"/>
              <a:chOff x="3295197" y="835296"/>
              <a:chExt cx="4362017" cy="5384170"/>
            </a:xfrm>
          </p:grpSpPr>
          <p:grpSp>
            <p:nvGrpSpPr>
              <p:cNvPr id="9" name="Gruppieren 8"/>
              <p:cNvGrpSpPr/>
              <p:nvPr/>
            </p:nvGrpSpPr>
            <p:grpSpPr>
              <a:xfrm>
                <a:off x="3295197" y="835296"/>
                <a:ext cx="4362017" cy="5384170"/>
                <a:chOff x="3295197" y="835296"/>
                <a:chExt cx="4362017" cy="5384170"/>
              </a:xfrm>
            </p:grpSpPr>
            <p:sp>
              <p:nvSpPr>
                <p:cNvPr id="11" name="Ellipse 10"/>
                <p:cNvSpPr/>
                <p:nvPr/>
              </p:nvSpPr>
              <p:spPr>
                <a:xfrm rot="10113935">
                  <a:off x="5942856" y="5172607"/>
                  <a:ext cx="282100" cy="45773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txBody>
                <a:bodyPr rtlCol="0" anchor="ctr">
                  <a:spAutoFit/>
                </a:bodyPr>
                <a:lstStyle/>
                <a:p>
                  <a:pPr algn="ctr"/>
                  <a:endParaRPr lang="de-DE" sz="1400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2" name="Ellipse 11"/>
                <p:cNvSpPr/>
                <p:nvPr/>
              </p:nvSpPr>
              <p:spPr>
                <a:xfrm rot="4619473">
                  <a:off x="6136760" y="5847646"/>
                  <a:ext cx="291557" cy="452084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txBody>
                <a:bodyPr rtlCol="0" anchor="ctr">
                  <a:spAutoFit/>
                </a:bodyPr>
                <a:lstStyle/>
                <a:p>
                  <a:pPr algn="ctr"/>
                  <a:endParaRPr lang="de-DE" sz="1400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" name="Ellipse 12"/>
                <p:cNvSpPr/>
                <p:nvPr/>
              </p:nvSpPr>
              <p:spPr>
                <a:xfrm rot="4619473">
                  <a:off x="3533176" y="5479317"/>
                  <a:ext cx="291557" cy="452084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txBody>
                <a:bodyPr rtlCol="0" anchor="ctr">
                  <a:spAutoFit/>
                </a:bodyPr>
                <a:lstStyle/>
                <a:p>
                  <a:pPr algn="ctr"/>
                  <a:endParaRPr lang="de-DE" sz="1400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4" name="Ellipse 13"/>
                <p:cNvSpPr/>
                <p:nvPr/>
              </p:nvSpPr>
              <p:spPr>
                <a:xfrm rot="6927404">
                  <a:off x="7285393" y="5420938"/>
                  <a:ext cx="291557" cy="452084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txBody>
                <a:bodyPr rtlCol="0" anchor="ctr">
                  <a:spAutoFit/>
                </a:bodyPr>
                <a:lstStyle/>
                <a:p>
                  <a:pPr algn="ctr"/>
                  <a:endParaRPr lang="de-DE" sz="1400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6" name="Ellipse 15"/>
                <p:cNvSpPr/>
                <p:nvPr/>
              </p:nvSpPr>
              <p:spPr>
                <a:xfrm rot="7554292">
                  <a:off x="3869715" y="2117239"/>
                  <a:ext cx="291557" cy="452084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txBody>
                <a:bodyPr rtlCol="0" anchor="ctr">
                  <a:spAutoFit/>
                </a:bodyPr>
                <a:lstStyle/>
                <a:p>
                  <a:pPr algn="ctr"/>
                  <a:endParaRPr lang="de-DE" sz="1400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7" name="Ellipse 16"/>
                <p:cNvSpPr/>
                <p:nvPr/>
              </p:nvSpPr>
              <p:spPr>
                <a:xfrm rot="4775822">
                  <a:off x="4010522" y="755033"/>
                  <a:ext cx="291557" cy="452084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txBody>
                <a:bodyPr rtlCol="0" anchor="ctr">
                  <a:spAutoFit/>
                </a:bodyPr>
                <a:lstStyle/>
                <a:p>
                  <a:pPr algn="ctr"/>
                  <a:endParaRPr lang="de-DE" sz="1400" dirty="0">
                    <a:latin typeface="Arial Narrow" panose="020B0606020202030204" pitchFamily="34" charset="0"/>
                  </a:endParaRPr>
                </a:p>
              </p:txBody>
            </p:sp>
            <p:cxnSp>
              <p:nvCxnSpPr>
                <p:cNvPr id="18" name="Gerade Verbindung 17"/>
                <p:cNvCxnSpPr/>
                <p:nvPr/>
              </p:nvCxnSpPr>
              <p:spPr>
                <a:xfrm flipH="1" flipV="1">
                  <a:off x="4175743" y="2470060"/>
                  <a:ext cx="1016185" cy="1066375"/>
                </a:xfrm>
                <a:prstGeom prst="line">
                  <a:avLst/>
                </a:prstGeom>
                <a:ln w="19050" cmpd="sng">
                  <a:solidFill>
                    <a:srgbClr val="B3CD5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Gerade Verbindung 18"/>
                <p:cNvCxnSpPr>
                  <a:stCxn id="16" idx="3"/>
                  <a:endCxn id="17" idx="6"/>
                </p:cNvCxnSpPr>
                <p:nvPr/>
              </p:nvCxnSpPr>
              <p:spPr>
                <a:xfrm flipV="1">
                  <a:off x="3945491" y="1124457"/>
                  <a:ext cx="236703" cy="1040037"/>
                </a:xfrm>
                <a:prstGeom prst="line">
                  <a:avLst/>
                </a:prstGeom>
                <a:ln w="19050" cmpd="sng">
                  <a:solidFill>
                    <a:srgbClr val="B3CD5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Gerade Verbindung 20"/>
                <p:cNvCxnSpPr>
                  <a:endCxn id="29" idx="4"/>
                </p:cNvCxnSpPr>
                <p:nvPr/>
              </p:nvCxnSpPr>
              <p:spPr>
                <a:xfrm flipH="1" flipV="1">
                  <a:off x="5652037" y="4263791"/>
                  <a:ext cx="386458" cy="917636"/>
                </a:xfrm>
                <a:prstGeom prst="line">
                  <a:avLst/>
                </a:prstGeom>
                <a:ln w="19050" cmpd="sng">
                  <a:solidFill>
                    <a:srgbClr val="B3CD5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Gerade Verbindung 21"/>
                <p:cNvCxnSpPr>
                  <a:stCxn id="12" idx="2"/>
                  <a:endCxn id="11" idx="0"/>
                </p:cNvCxnSpPr>
                <p:nvPr/>
              </p:nvCxnSpPr>
              <p:spPr>
                <a:xfrm flipH="1" flipV="1">
                  <a:off x="6129278" y="5625803"/>
                  <a:ext cx="120446" cy="305848"/>
                </a:xfrm>
                <a:prstGeom prst="line">
                  <a:avLst/>
                </a:prstGeom>
                <a:ln w="19050" cmpd="sng">
                  <a:solidFill>
                    <a:srgbClr val="B3CD5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Gerade Verbindung 22"/>
                <p:cNvCxnSpPr/>
                <p:nvPr/>
              </p:nvCxnSpPr>
              <p:spPr>
                <a:xfrm flipH="1" flipV="1">
                  <a:off x="6071884" y="4198736"/>
                  <a:ext cx="1172722" cy="1313705"/>
                </a:xfrm>
                <a:prstGeom prst="line">
                  <a:avLst/>
                </a:prstGeom>
                <a:ln w="19050" cmpd="sng">
                  <a:solidFill>
                    <a:srgbClr val="B3CD5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Gerade Verbindung 23"/>
                <p:cNvCxnSpPr>
                  <a:endCxn id="29" idx="3"/>
                </p:cNvCxnSpPr>
                <p:nvPr/>
              </p:nvCxnSpPr>
              <p:spPr>
                <a:xfrm flipV="1">
                  <a:off x="3732681" y="4115055"/>
                  <a:ext cx="1348016" cy="1474534"/>
                </a:xfrm>
                <a:prstGeom prst="line">
                  <a:avLst/>
                </a:prstGeom>
                <a:ln w="19050" cmpd="sng">
                  <a:solidFill>
                    <a:srgbClr val="B3CD5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" name="Gruppieren 24"/>
                <p:cNvGrpSpPr/>
                <p:nvPr/>
              </p:nvGrpSpPr>
              <p:grpSpPr>
                <a:xfrm>
                  <a:off x="4844041" y="3248166"/>
                  <a:ext cx="1653785" cy="1015624"/>
                  <a:chOff x="3920815" y="3423200"/>
                  <a:chExt cx="1653785" cy="1015624"/>
                </a:xfrm>
              </p:grpSpPr>
              <p:sp>
                <p:nvSpPr>
                  <p:cNvPr id="29" name="Ellipse 28"/>
                  <p:cNvSpPr/>
                  <p:nvPr/>
                </p:nvSpPr>
                <p:spPr>
                  <a:xfrm>
                    <a:off x="3920815" y="3423200"/>
                    <a:ext cx="1615994" cy="1015624"/>
                  </a:xfrm>
                  <a:prstGeom prst="ellipse">
                    <a:avLst/>
                  </a:prstGeom>
                  <a:solidFill>
                    <a:srgbClr val="92D050"/>
                  </a:solidFill>
                  <a:ln w="22225">
                    <a:noFill/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/>
                  </a:p>
                </p:txBody>
              </p:sp>
              <p:sp>
                <p:nvSpPr>
                  <p:cNvPr id="30" name="Textfeld 29"/>
                  <p:cNvSpPr txBox="1"/>
                  <p:nvPr/>
                </p:nvSpPr>
                <p:spPr>
                  <a:xfrm>
                    <a:off x="3934967" y="3677986"/>
                    <a:ext cx="1639633" cy="4909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1200" b="1" dirty="0" smtClean="0">
                        <a:latin typeface="Arial Narrow" panose="020B0606020202030204" pitchFamily="34" charset="0"/>
                      </a:rPr>
                      <a:t>Landesgartenschau Wilhelmshaven</a:t>
                    </a:r>
                    <a:endParaRPr lang="de-DE" sz="1200" b="1" dirty="0">
                      <a:latin typeface="Arial Narrow" panose="020B0606020202030204" pitchFamily="34" charset="0"/>
                    </a:endParaRPr>
                  </a:p>
                </p:txBody>
              </p:sp>
            </p:grpSp>
            <p:sp>
              <p:nvSpPr>
                <p:cNvPr id="26" name="Ellipse 25"/>
                <p:cNvSpPr/>
                <p:nvPr/>
              </p:nvSpPr>
              <p:spPr>
                <a:xfrm rot="5868174">
                  <a:off x="3375460" y="3177734"/>
                  <a:ext cx="291557" cy="452084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txBody>
                <a:bodyPr rtlCol="0" anchor="ctr">
                  <a:spAutoFit/>
                </a:bodyPr>
                <a:lstStyle/>
                <a:p>
                  <a:pPr algn="ctr"/>
                  <a:endParaRPr lang="de-DE" sz="1400" dirty="0">
                    <a:latin typeface="Arial Narrow" panose="020B0606020202030204" pitchFamily="34" charset="0"/>
                  </a:endParaRPr>
                </a:p>
              </p:txBody>
            </p:sp>
            <p:cxnSp>
              <p:nvCxnSpPr>
                <p:cNvPr id="27" name="Gerade Verbindung 26"/>
                <p:cNvCxnSpPr>
                  <a:stCxn id="30" idx="1"/>
                  <a:endCxn id="26" idx="0"/>
                </p:cNvCxnSpPr>
                <p:nvPr/>
              </p:nvCxnSpPr>
              <p:spPr>
                <a:xfrm flipH="1" flipV="1">
                  <a:off x="3745188" y="3434975"/>
                  <a:ext cx="1113005" cy="313442"/>
                </a:xfrm>
                <a:prstGeom prst="line">
                  <a:avLst/>
                </a:prstGeom>
                <a:ln w="19050" cmpd="sng">
                  <a:solidFill>
                    <a:srgbClr val="B3CD5F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Ellipse 27"/>
                <p:cNvSpPr/>
                <p:nvPr/>
              </p:nvSpPr>
              <p:spPr>
                <a:xfrm rot="5687963">
                  <a:off x="4964044" y="4339409"/>
                  <a:ext cx="291557" cy="452084"/>
                </a:xfrm>
                <a:prstGeom prst="ellipse">
                  <a:avLst/>
                </a:prstGeom>
                <a:solidFill>
                  <a:srgbClr val="B2DE82"/>
                </a:solidFill>
              </p:spPr>
              <p:txBody>
                <a:bodyPr rtlCol="0" anchor="ctr">
                  <a:spAutoFit/>
                </a:bodyPr>
                <a:lstStyle/>
                <a:p>
                  <a:pPr algn="ctr"/>
                  <a:endParaRPr lang="de-DE" sz="1400" dirty="0">
                    <a:latin typeface="Arial Narrow" panose="020B0606020202030204" pitchFamily="34" charset="0"/>
                  </a:endParaRPr>
                </a:p>
              </p:txBody>
            </p:sp>
          </p:grpSp>
          <p:cxnSp>
            <p:nvCxnSpPr>
              <p:cNvPr id="10" name="Gerade Verbindung 9"/>
              <p:cNvCxnSpPr/>
              <p:nvPr/>
            </p:nvCxnSpPr>
            <p:spPr>
              <a:xfrm flipV="1">
                <a:off x="5200270" y="4198736"/>
                <a:ext cx="146800" cy="245247"/>
              </a:xfrm>
              <a:prstGeom prst="line">
                <a:avLst/>
              </a:prstGeom>
              <a:ln w="19050" cmpd="sng">
                <a:solidFill>
                  <a:srgbClr val="B3CD5F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Rechteck 30"/>
            <p:cNvSpPr/>
            <p:nvPr/>
          </p:nvSpPr>
          <p:spPr>
            <a:xfrm>
              <a:off x="4427984" y="4869625"/>
              <a:ext cx="16561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200" b="1" dirty="0" smtClean="0">
                  <a:latin typeface="Arial Narrow" panose="020B0606020202030204" pitchFamily="34" charset="0"/>
                </a:rPr>
                <a:t>Korrespondenzstandort Schloss Gödens, Sande</a:t>
              </a:r>
              <a:endParaRPr lang="de-DE" sz="12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32" name="Textfeld 31"/>
          <p:cNvSpPr txBox="1"/>
          <p:nvPr/>
        </p:nvSpPr>
        <p:spPr>
          <a:xfrm>
            <a:off x="291778" y="2399109"/>
            <a:ext cx="3704158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400" b="1" dirty="0" smtClean="0">
                <a:latin typeface="Arial Narrow" panose="020B0606020202030204" pitchFamily="34" charset="0"/>
              </a:rPr>
              <a:t>Eine Landesgartenschau in Wilhelmshaven versteht sich auch als Botschafter einer Region.</a:t>
            </a:r>
          </a:p>
          <a:p>
            <a:pPr>
              <a:spcAft>
                <a:spcPts val="600"/>
              </a:spcAft>
            </a:pPr>
            <a:r>
              <a:rPr lang="de-DE" sz="1400" dirty="0" smtClean="0">
                <a:latin typeface="Arial Narrow" panose="020B0606020202030204" pitchFamily="34" charset="0"/>
              </a:rPr>
              <a:t>So ist z. B. bereits beabsichtigt, mit dem Landkreis Friesland zu kooperieren und Schloss Gödens in Sande als Korrespondenzstandort der Gartenschau in das Ausstellungsprogramm zu integrieren.</a:t>
            </a:r>
          </a:p>
        </p:txBody>
      </p:sp>
    </p:spTree>
    <p:extLst>
      <p:ext uri="{BB962C8B-B14F-4D97-AF65-F5344CB8AC3E}">
        <p14:creationId xmlns:p14="http://schemas.microsoft.com/office/powerpoint/2010/main" val="418584545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288032" y="206405"/>
            <a:ext cx="5868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Der Stadtpark als Ausstellungsraum und Thema einer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91624" y="952272"/>
            <a:ext cx="7232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Leitmotiv und  Themen: Was repräsentiert der  Stadtpark Wilhelmshaven?</a:t>
            </a:r>
            <a:endParaRPr lang="de-DE" sz="1600" dirty="0">
              <a:latin typeface="Arial Narrow" panose="020B0606020202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99145" y="1315368"/>
            <a:ext cx="498953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400" dirty="0" smtClean="0">
                <a:solidFill>
                  <a:srgbClr val="306090"/>
                </a:solidFill>
                <a:latin typeface="Arial Narrow" panose="020B0606020202030204" pitchFamily="34" charset="0"/>
              </a:rPr>
              <a:t>1920er-Jahre:</a:t>
            </a:r>
          </a:p>
          <a:p>
            <a:pPr>
              <a:spcAft>
                <a:spcPts val="600"/>
              </a:spcAft>
            </a:pPr>
            <a:r>
              <a:rPr lang="de-DE" sz="1400" b="1" dirty="0" smtClean="0">
                <a:solidFill>
                  <a:srgbClr val="306090"/>
                </a:solidFill>
                <a:latin typeface="Arial Narrow" panose="020B0606020202030204" pitchFamily="34" charset="0"/>
              </a:rPr>
              <a:t>Aufbruch in die Moderne </a:t>
            </a:r>
          </a:p>
          <a:p>
            <a:pPr>
              <a:spcAft>
                <a:spcPts val="600"/>
              </a:spcAft>
            </a:pPr>
            <a:r>
              <a:rPr lang="de-DE" sz="1400" dirty="0" smtClean="0">
                <a:latin typeface="Arial Narrow" panose="020B0606020202030204" pitchFamily="34" charset="0"/>
              </a:rPr>
              <a:t>Wie sollen Städte + Parks, Häuser + Gärten der Zukunft aussehen?</a:t>
            </a:r>
          </a:p>
          <a:p>
            <a:pPr>
              <a:spcAft>
                <a:spcPts val="600"/>
              </a:spcAft>
            </a:pPr>
            <a:endParaRPr lang="de-DE" sz="1400" b="1" dirty="0" smtClean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Wilhelmshaven  --  Die Neuerfindung der Stadt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latin typeface="Arial Narrow" panose="020B0606020202030204" pitchFamily="34" charset="0"/>
              </a:rPr>
              <a:t>Sozialreformerischer </a:t>
            </a:r>
            <a:r>
              <a:rPr lang="de-DE" sz="1200" dirty="0" smtClean="0">
                <a:latin typeface="Arial Narrow" panose="020B0606020202030204" pitchFamily="34" charset="0"/>
              </a:rPr>
              <a:t>Städtebau  --  </a:t>
            </a:r>
            <a:r>
              <a:rPr lang="de-DE" sz="1200" dirty="0">
                <a:latin typeface="Arial Narrow" panose="020B0606020202030204" pitchFamily="34" charset="0"/>
              </a:rPr>
              <a:t>Martin </a:t>
            </a:r>
            <a:r>
              <a:rPr lang="de-DE" sz="1200" dirty="0" smtClean="0">
                <a:latin typeface="Arial Narrow" panose="020B0606020202030204" pitchFamily="34" charset="0"/>
              </a:rPr>
              <a:t>Wagner</a:t>
            </a:r>
            <a:endParaRPr lang="de-DE" sz="1200" dirty="0">
              <a:latin typeface="Arial Narrow" panose="020B0606020202030204" pitchFamily="34" charset="0"/>
            </a:endParaRP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Gartenstadtmodelle  --  </a:t>
            </a:r>
            <a:r>
              <a:rPr lang="de-DE" sz="1200" dirty="0" err="1" smtClean="0">
                <a:latin typeface="Arial Narrow" panose="020B0606020202030204" pitchFamily="34" charset="0"/>
              </a:rPr>
              <a:t>Siebethsburg</a:t>
            </a:r>
            <a:r>
              <a:rPr lang="de-DE" sz="1200" dirty="0" smtClean="0">
                <a:latin typeface="Arial Narrow" panose="020B0606020202030204" pitchFamily="34" charset="0"/>
              </a:rPr>
              <a:t> und Stadtparkkolonie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Moderne Architektur  --  Neues Rathaus von Fritz Höger</a:t>
            </a:r>
          </a:p>
          <a:p>
            <a:pPr>
              <a:spcAft>
                <a:spcPts val="600"/>
              </a:spcAft>
            </a:pPr>
            <a:endParaRPr lang="de-DE" sz="1200" dirty="0" smtClean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Stadtpark  --  Die Neuerfindung des Parks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„Volkspark“  --  Grünanlagen mit sozialer Funktion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Revolution in der Gartenkunst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Der architektonische Garten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Der Selbstversorger-Garten</a:t>
            </a:r>
          </a:p>
          <a:p>
            <a:pPr>
              <a:spcAft>
                <a:spcPts val="600"/>
              </a:spcAft>
            </a:pPr>
            <a:endParaRPr lang="de-DE" sz="1200" dirty="0" smtClean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Das Gegenbild zur Kaiserzeit</a:t>
            </a:r>
          </a:p>
          <a:p>
            <a:pPr>
              <a:spcAft>
                <a:spcPts val="600"/>
              </a:spcAft>
            </a:pPr>
            <a:r>
              <a:rPr lang="de-DE" sz="1200" dirty="0" smtClean="0">
                <a:latin typeface="Arial Narrow" panose="020B0606020202030204" pitchFamily="34" charset="0"/>
              </a:rPr>
              <a:t>Wilhelmshaven bildet beide Epochen in besonderem Maße ab: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Kurpark  --  Stadtpark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Wilhelminische Bautradition  --  Moderne Bautradition</a:t>
            </a:r>
          </a:p>
        </p:txBody>
      </p:sp>
      <p:sp>
        <p:nvSpPr>
          <p:cNvPr id="7" name="AutoShape 2" descr="data:image/jpeg;base64,/9j/4AAQSkZJRgABAQAAAQABAAD/2wCEAAkGBxMTEhUTExQWFhUXGCEbGBgYGBscHxsaGx8eHxobHhseHiggGh4lHSAYIjEhJSkrLi4uGB8zODMtNygtLisBCgoKDg0OGhAQGzAmICUtLS0tLy0vLy0tNS0tLS0tLS0vLS0tLS0vLS0tLS0tLS0tLS0tLS0tLS0tLS0tLS0tLf/AABEIAJ8BPgMBIgACEQEDEQH/xAAbAAACAwEBAQAAAAAAAAAAAAAEBQIDBgEHAP/EADwQAAIBAgQFAQYFBAEEAgMBAAECEQMhAAQSMQUiQVFhcQYTMoGRoUKxwdHwFCNS4fEVM2JyQ4IWU7Il/8QAGQEBAQEBAQEAAAAAAAAAAAAAAgEDAAQF/8QAKREAAgICAgEEAQMFAAAAAAAAAAECERIhAzFBEyJRYXEykaEEFEJygf/aAAwDAQACEQMRAD8AMXiKTfKhjynlpiJi4kqT26d8K+IVK0AMGSmGBRNJAIB5oJA6fng7J51lre7qkONiSxtboZEG/XDB+IUg5BoUtMkTKMYgaSNx9D3xncRd9sX5g5QQNDqC0zLSyw1gZj4o+mJZLN0hy06fkl6pUW3HKRMi3ywGuTNfMVvdFBpOsTAIU2gQPJ+mGTNmVih72kNLBQdQUmV5dxJA2mN8Jfkv5CffMwgojLYczVqgteLWIwp4llajAaKAAEyUpsoneDqG4w8p8NrkAPUdjBJiuw2NzZCY269PNvs97NPF6hSCVmXb8ItcDf8AXHOmc4t6E3C+MNRANSiWDfCWEGAukiSpO0fTBw9oqjg6FVABclo6RboZHTzhPneHo9NicxzDaZAJB2iDe0zbBtNstVqM1eo6m8aYI2GkCFaLz/q+DFIKclotbij6dDVKa+VLG583+2FX9Q6VA1Nl1IbEQZMk6gCIPa/jGlpZ/JrbWwAIklQBAWDdaY69f+cZ48ey71IfL8thr1uTAtMEgXHTFaj8HS+2XpxWvW95Q95Hu11VA2hbA2FgJudvIx9lq5bSoaqxgkw8AR28fvgULqdzRDjVIbb/ALZItv6b+N8aUZlgWdKdNdQBVdKQCBE2Qbi/8nEyUVscOOU+hJXosbQFMda6tPcb9RhZmKRHRlMQJ28ntjXLnM2ygL7tDbmE9BHw7ThdxzK1q9RS7IFUAAXPgnElyx6F6E/gqejTqVCVIpU1AsyhS0zq2IJEiN8C8SyFJaWpKuqoFlV0gTfyxg+IHfBFPhADqGaeht0vOGNfLq5BIPLsQB0BAEkG3jEfLHo0/t5tNtGaoxABiWMGSbfTxgrh2e/pyzIBDkagf/ERbtIP2w0ydHL+7/uqdYjUuo3IkCwjoRtOF+YyCZhUWmiqQSQWnTq7SSQT06bjEpeDzYNddnMrnKLh6tYu1QVSqqrfhAEG6mwM9Ri1c7SsVof5fFWPbmsI3EeuwxD2Xy7pmXGYVR/aMWBWeUkAmQSDItf0xocx7Q0kqKiANYaivS0ESBaOv541boq2rYjNdmHLl6ZiQCA7wI2uT3t5wFT4PU96tRaTalYMDDAEWMQYgekY0/8A+Vqx5UqMALjS5PyvBFv5bASe0DlZKjVIiQBFuvXptBjEzfhFqL8iniftSav9kroDECVDQbyQWLeOxwnz+bX3zrTnQrFVvMwd9h+WCqOSqM55QqTdiyn12vPXH2Zrgk6Dp0jROkDUB+J43Y3v5OO01TMZOTWzSZTM5b3KPUTmYkMOZpNpN2NjAJt2xm/arNB6kUqarTQ/EVUau5JF/T/eB6TXgzv07+flh3kfeUqqqqsoYcxP5idgLT1viRurYm3JUZ7KtNrEziqtwNg8o0f+O09bHY7DeMa+hwGmNRpIS1yWLahfcwDbA9AFqYcTp2uPyHXD4/a3QcVWznCeN1aQgf2yF5vIktse3g41XE6OVbW7V6juE5RywTfTYLI2F56+uAKfsZmGQlkVVEmKhGwHQCSDv22xnszQcmVMGNoAHrMeu/1GFNZGnG3F2RoZpjUZWUKo2MzPiO5wq4jxXVCqrjQQxmBaLiJ3wXla/umbUDLXRSbknpJsbdsRzjB2kuyMCedVIBi3WD9d8GPGlK6NOTmlKFNm64pxzK5dhTOWQMRIYBW3FjE/n2xDhT0c5m0ZFUC7FIiFW0mGNySpA++MBleF1NTEvqB2YCZ+/wC/XD/htGpltVRZ5lKFiIEEgmD3tgOLTBGdva0aX2g4hSLilSVAlNg2lQBqIPxQPQxg2v7WgXSi0Df4Qekem2PJHz7+8bmv3BMnsfGDctxqqVILXFtR6T42J8xjoprTOnyRk1SNxmPbuoI1p7oHZp1WsbjV+nfCrjnF6WZ0ioQ+kcsSo5oET3sN8L6efSsNK0meRE6jExcgDaLnfbFfsr7P+/zHug0SCZaTGm9oN/njRUuwvYtzDha6qgYFAAQYkaTvqXffecaPMcVNVFRFNOLxr2HbcDAntp7Pf0j02WqrO06gJAgAEahM3kj5YSLVY3Ajtvt+eDJ+URadBdcoWBVmLGd/4SZwfQydaoNSIxM9FOwm4Y26H6Y+4blKjGQlQD4tSruPmQIjBmUd8sSaj6FJsCwafOi464LVDUfkDyrVaNdvemCy3IMnSYI1HrfAWbrMHLGoWLWnVNu3p4xeKqVKjNVrdQFOjdenXlH1w4WhlKjR7zVcjTZPsBOCqTuyKN9MSVXClCraZUEwSSDfft6ecWVmapIMv3aGJH8F++LMylFY0UpiASahuJvabkD8sOcrmcktVqarYPYzUKsLiI1SR6jFyT7ZEr1Zn8g4VxMADwDbrYj7YOHF6SoSCSfwqNInfeEERO09fGEWbzAFVtI5dRgDaJtiL5n+TiW10DKrQ0bi4qLpelNjpJqOQpPWJjCOorEzoIjx4xMVL2t+ny3wNWzaqx5uk9zb/jriptugOV9mn9l296wokKrsSRNjYfDPmNsbxPZ52ktokXnW1tugGPLeEVqiVkqqhYAhhax8X2x6zR9rMuCVZoZlMLAmTFt8Fxjds9XHzSUasro+zrQSag6WCzv8/wBMSPAEO7sfoP0wo9oPa/Smmk12MMQRKgemMfxD2kzDbVqgX/2Mn1jB9OPgcv6mS7Z6VS9naepi2uwEXHXVPTwMHNwiloEhjeLuY2HmMeSf9Yrimumqw21AEid4MjeJ/PHOI+0NatoWoxIQnTaIJjc9TbfFVLpGb52+2a321y9Cm1L+3TIZGN2bo3cb2PfGdTiyUwFVEUbyAxJjvLR9umF2dzrVEOskwOsm1rCcBZXTUZRJPVgNwO4nr64qbZk57NflGJUtMqbiY26m+w/bAy5jSTJDgmxBAAHa9vra/nFfEOMtTylOgiKkHSzQplblb9z1OBuDJILxHTbfviLKzXknGTSSpheez9IELrMibHYjrHQnaMOuDcRoUaBqPRpVGa6gwG5Tf4h8rdsLWoU1gwpQjU6+7QmAY5XOzXkAdjhBxJy7saaOtMCFViOgvEecaNS7QXKlQ29pfadcyEUUFoKpJEMCST6AdOnnGXGYA/FMkifS8Tth77NuNZ1oDawZZvPS4w5z+aRqbIUUqykEBUFut5LD1GBlv3BUHJXZgEzdQMWV4IaLEEETaYsbfnjX0s0VWk8DU6iIItIBO5mJ9cZ/PpT1n3YXR0WPSRMYapxED3VNgyrTAkwWLQBsA6j6z6Y1c4vSDB02mEJmjVp1WIKlFJ3v8M9NsIslxJjAkgAWAPk7D+b4c0svVSlWDAIKimNUq0aYBC3+k4U5PIjcAmex+to/I4MlekWaloJ4jxurI57Hcknr3H1xofZDP5VUq1c1zlYVaYgzqBkgGNh9N98K/wCipNBKENsQzNFvmD/N8Qbg6lwyq2m0rcgx5mROLGPVlTmg6llzmWZcvRd6eqw+OO0sBAPmZwvzVFlJ79Qx+sN+/wBcW8MFXK1NSVWptP8AmFDDsymx+eOZ2oqQTUBL3OzLcxMiwvI+WNVKujsb7OcMz9OnTfVTl2EJqEqCY5t4MX2kGMTPF6RimwgWMaeWe3mO8YqDKVIFxI7FT3sdumKWyFw4lQTMNLISOxM9YHXHPGe2WMpcdpHK/DVeoK6adhyzykD07+MbjJezoYKy0aIlQwkobRMgXbrjEZnjNT3dOi1Faarsys5DGBO5K9jAwfw3L03UMXKuQ0aR2mRMiZWT6HGc+NPscORq2vP0UaKi1Xo5cE+8eBCwWAJsJ2XuLC19saanSo5GgWmnXzFQQdJlVXqBFx62nC3g1cUGDJUsAQCFBsfExgVqeTpczPVE35mSPTSoLfbHOQNourcHPumrMxp1XHJTgyafUz0mbHqF3wlyXB3Ut8O/f84674a5PiNGrVUUKTuQsMpLnUYFrGYXxGC6eVrueWlEWNwB9zvgPJ3RtxviVOSEnDePVE1GzmNPPJABnYeL4W8Yz9WtUUvEREqLek7TiFDJOKhqDUdO4Am3r98Fmm2YdYUhhc6iFAHXUSdOAqT0eZt1VgiSJsTbe8fQYmi2mPpjlfWjREx2ggx1BBuMVimby2n9/wBcT8gZM1NRETI2HfFtT3moMVK7jzbtE2/bFFWgfiBWe8x9sMKWZKo0gt1kAx6Tjm/g5fYsGSa0lJG03/2MM8pwY1ROpjG4Ve/yM4BySCoNRaxOwHb598MMkmiZJPcdvvhtTrQox+iOeyFOksqDq2JJvHn9sU5fMQAVRImAABsegxziPDyyCoQTB3FjzC3rgdqwUDv0g39cSMU1sstP4DHrPqAQwJkCfO/nC/8ApnNQi4O8kjr1+vXHFzRn+WxfRGthDBGblkxFzy/e3z27xWgds4+VqXCgkgjt187YIzXD2CgAyT2HX0xp87k0RFhgNIibX8/X9cKqziwHNI67fT98OO19m74sdCLK1CQAQQYHS8jcRidYkaehnrN98Mio/wAY6wBt6Yq4hly63lbmDHUSCNu5M+mOwd2Z4EcrQ95I2Mdx+W5ww4NwotVgQCwIhmCiBfeDBAGAkdBJUkAW9Ta/1wbxHP0yiaaegxzPqZtTHrf4fTzgddDWPbJ1csYhwLGIN7jr6YPzSPGgBaWgaYsb9TY74UjPsrDmYPIIM2Gm4tH64NzTVCPfH/K4JkncEwTLXxXyJdbY81LTFlDK16TGJabSJhlO5FjfwYP54Y02pDcE8yqYDWLQTbwD6YnVqNqIBBtE/t+WBKtKRHvGEiGG/wApBFvXDqSVEjUXcd/kYuqp+Eb28xgZ+G0xT102BeY0FyWi52iI+fXAvGMzCgSBptMkzudyTucU5PiRVoHKTAn1nY9RY/TD5NtJGa+w6jk4ALUhvAMMDJ6Dv8sQzOUpEAgN40mRPp+2I5+u7gwxJkNc7kC3p1xzLVS1Qsx92dztE9tN8eV8TvsWloA40KyqHJquNOkBjIUdBBn6Dvg/geSepSFQXknki4ggWPT641nCuMUqKMWpJVYgwSQARHw3kDGQ4lnmLu9GmKIP4EI5Y+KABYSJjzj05KC6CzXcE9mmWmteu5UVSoSmrMDDdyFPNGyxvAJE4p9quCf0zDVXdw4OjV8QIiNRmCL7x0xlKntXXqUqVF2PI2pDPMIEAagdh9b4hxXjlau4NapJAgEgfQx3EXwHM7Ml7QcSSqq00pLTKCCYEsbSe8WMScD8MrikKdZWAZGClTGqDJmCCp6iY7YBzGVIYSW63HTtv/LYEocRYGOgb4T3Xx6YkZNrQHPZra+fphveLUn3qSS24JJDJqgBthcRY4ZZ1IgNUhB8ILCAJ7Ta/jphAcyuZWnQoU0p1C3SwYztYALcyWv98MOJ8IrIxVnpCsV1CGkATYEmOs7TjVzyo040t+QTOJQYSHlu/T0sP32xT/S6VBQhJNj8Sna28gfXC7+sMlKgBZZDMpmT1MfIknGo4fwwLRp1gRUNaYQBoCjuLaib+kfRNuKEkpMr4MiJTPvlsqnnD8rf+IjrtbAmczNF25EEAQRJN+s4jxJzRbl1U9Q+FpFvnuMKv6cPcHReZAkT6W87HAjjlsMm6xGDZqjTYKqhCNnAItAsbmIv9ccq5FKlwY6yGAn9MKc7lGm5Om8MLgxt15Z7HApqtpW5289Zw3xJu0xR5aji0bbivC0pKpoa6jFirHWAQOnwm3kGcAUcrVQ61C07EHnJleoM2jAuUqMpOnqDIP8AN8MMpwis6ytOoWJi6kAjvJi+PO+OT2zqTdi2pxQkBdoGmwFheANwRfAjqoXUWXxt9MOMz7M1FHvGK04gm4Jv1gfvhOjNqsrHvAmfNu+M5Rp6MpprsIylQATInpdYjzJk/LBBrSmldKzvvB9P3wLSgqp0LvBJuD4vtiv+iKvpkrN1uNJHhiNsDvsgwytMsJeNVzcwIWYHS5AjzIxx2Bjb5D+Ti3IIiQlSobEldOlrsZgyRAmO+22Ls3xRgSA/4jIUqAZjVGgARYbdselciSRtpIGzGYqBSeaCOosY7dMLH4W5adax/jB2I7+P1w0q5yFYCkHJiNUnSD8R3ieoti7J5aVDOp9331qviCxB/LFi09nNKQrHCkidTST4+V+++JZThtQb7yCpBBiLydr+mCpSPhiYvJt/z+mKDnyF0rtN4mZnr6WxOTS0Bxii7iwqe8ANVitjDtqMjYRFh5nFbZ6LT6+uJZqnUqrqpJJVediwBjpvbCuvl6oglDBYAmR9Y/XbETtFbHKqfikW6Tf/AI9P2wxqcRpmmQKKrUJvuwA8MeYNt98Zqpm4Om9sNOH0w1MMzMT0g2HrO/S+E9ijLwhTmMuHYjVHVWKgAnfYkx23xNM1CwzLqEahYxO21rmMOxSpixg+SZ/1hHxGq1GuQlMwbiIKk9QVNt5xk4sznGtl4q80k8pselsdqtcBWJE2OobqTEiSYjqcBUq2+pZE3ExY73m2DqXEWpghUDz8PvFGrY9RZr9YGOi3F6Img/hdKpWVSi88MSAZI0kzG0xGHT8LpqIqOlNvxamckTBuAhAsepwg4PxdqbE6RdSCDIA1Tq+EjudiMLM5n8xUqTUZTECQsGLAAj0jGqnbNE1RoM9QysEGoagj4QhAJEdSbdTOFOZoUtQZAfM36z+eNVW4blaNP3jc0JPNU/F0GlR9jgOnxdBIXK0g/NBKiL956gbRGI5JsbhWmDZjPUijE6gbaUUCBCgEzG5MmMZ2lnBqPf8AX69ow5oUdbEooJjURuLbmDhbnODMvOq6BYHUCoJ7bG5xzTa2ZTjLtBr5gsAoMMGnUGtFoH1n6jHKdJ1lhrsCCAejAXNriY/1hNQqVlV9QUnoBf8A5PpjT+xeYovP9UHJHwlZ0sOxjqIO9jODhd5dHRtmefKuRC6QAfr2/XBNFxTB94E9T9hfY4ce1ip71qtIFEmFQIFkAdpgnrO58YUUKMwpUgQZ1bkEXJwsE4lwGGRzSuPhC+kYuehTkMRzAyDaQR8sfcI4MFVYYlgeYG0r0iL7YdZ2kQmsUhAH/wAaKT633+k4xXE70KKa2/Alyb6G5Ry9AB+I7zG/TDThWWrlz/UU1CxZ1DdTsU6euM8OJKwJViYMQ5H6AR6YYZfizr+I36MZH7ThqMo7ezaLXJFK9/t/PkK4z7K0eZgpDbyvX5n/AHhb/wBeejSSi0stMEJCsrCTJgjrb6HD+lmalQWZh1MLIxHMcMp1BGm/dbGR1tjaEk+zKcJR+jE5vinvSdWnSTNgZBPk3+WCMorOYUavQSfth/7QcGOZcPUfRFuRFUn1jf6YXjIVsuJQ6lG5X9V/bBnozSZCiRMjlMEQdriPlhfxLh0xFMA9wxUR6AEfljQZnPCrTClNLAklh1JAF/oL4CQMJIk7WN/nhxmvDNXxNdoqpkNzVVI18wYWI226Hp9cMuHcaqUjpYmovTVfr6/bFWZ92iqGMpPKB+Ef+NunY4O4TwqhUpO9zDWOqBpPQjv+2I5KtnRTb0yjO8eZxpRBBiSRFp26kzij+pN9KgKB22Pftv4wLnHUOVUhlU2jqO3y2kYccDfKMNLioHO8udJtYcsE3nGXpp7HavZna2ULvOtRO82/Ib+uGHCqRqBqbRURNjHUf4mdvNsbJqOWRWCiiDDjlTUb/DzH7HpjK5bJIDIcmIBCwAfXvjObigShTtAeayTU3Pu5qpPK7KbxBIN7xhZUpQS0KpEwo7np1j54e5vP0aUyDvcxIG3e3UYS5yi6KWRjUpnqNx/7d/XBUm3oxmqIf1RH0jf+RjmbPvFHMQFIIEm8GYj69MV0kJhgqnoQTuOh+WGf9MGOlRqmIkAGeoHTvjSMW9o5W9l2V0pSFfWDEyugNebb2+2KaM3AUAncBRe89vnbAudy4K6I0nZhNmINiR0I7jFf9Z7sQeVt9RnbsBtBnv0841trsbl8jGnRcyNPrLAfY9cUPTJlSxUdxe/p/vrivgqtmb01JIE9B4mcaPLez7BWNQ0lEbsW5e5j9z0xf9hJNox2e4WxDFKskA2KwGje8nDLI5gQFAEEC0x8/nbDZctQRWf3xciQoVYk9JB2BF8KsvQp1KpZdSk7gbE/O84zlKlQWsXoZcQ4jTWVpil50qTEgSssT2I8GSDfCrMr72GaxXYAd/O/86YFqcKag7Xc6mnUwuLdfn1wSYCASdczYWj6XP7YTcXErdrZWuZAB1KGDDZ+3Xf+Wx9kaCgcjspuQsSL9iWN48YCzKlWKvIM22G3Tz1+uCcoRA3M/rjBXEyXew00eWxJPkiL+IsfM4W1qrBiNN/XGqfiWWWksUgz6YAIO8kyTseg2npgFMp72oayU1UiA0mFHaATYd8a4KWzWUFWhXlWao604Ysx5Qe489D640VLgFZtRflsdyCZWJBg233wlbWraluUMyLgeZ2jF1Xj9YqQWM3IIgX/APrH02xU2tFi0v1DWpVq5YGmtWmdzpjaREg+cKuMZqpmKQFR5OvUQJmQNySIIufpizgvDXzCvULqpBE6iSxJm+1/n4w84xlKa0yajyAV0ilSVJYiCJMnp+Zwmlf2JptfRhcm5YhRuSAPDevTGqz2dFCmkhfebGTtaenm+Fa54gyqaV/xJkgbfF1vFxthdnkVH1hW0kXk6oPqb4SVdmX6eh5wzLPVKhlqsrEmVUknyO52GO8c4cVAJ1U1cCC7DUYsSACTEjrgHJ8bqooZNTaRyLJ09/WD4wFRzTuQ7AsSJvPUD5Hc2x0XkK1QflM/yFGLKSYWsPiBEH1g2+4wyyPGKtIBqi+8Q/8Ay0hDD/3T+D1wuymRdwIUc2wLAbeCZwRVrjL8khyNwjSot/lHxfXA862Xf/AnP1ctmdL7OpBDhYa14YbkYtztejSpD+1reYL6jedhpPwgW7nGezufbXrA5Tb0ANpjqd8HZvMWQotmHORYz0t19d8H1Gn0G+0el1vauk2WanTp1dZpFRCCASsbkiR6YymRJIjUmqJZWIUk9YUkn88JKWfrhbnWgteQQYmP5OFecyZLirSqGm4i1/sR+XWcawdrZxu2yzRuBboNvrhDx3LMqEmugMiBGmT2NzNsBp7QVAj0nGp4gMLTInbvuLYFSsrrEagV238bnrgT5FDVFt2dytKsN4HeTP2/m2Cv6zQeZtJI6Ex9cfcMzCmmLSRynVMgjob/AMnFzqrdBbGEpK9n1IReOv5KMxU94AtUtyg6SCBPaTG3884Mp5BlowpKsyn4oP8A/NvniyuMuyEqyiT6FTawAWT6HCZ8yRsTbY9v2vjec4nyuj7LZArT0gy6fEniTBB+lt7HHUckiAdQ6gX+3UemD8pmFqQpsw6zef0OD+HZkUnL1Rsl2Ci4BkCD+Lb79sJT1YkkxHmatTUssykDqIkdJ+98WUW1EAnTMCQD9SAL/wCsd4jxha1RWtK72mx2kE3G/wB8d/q3WJYlGPxLAt4tA9MRK1dHOr0XNw2qWIRXcbSVIBHY6gLdIxXm8i2VjZXgaqZIIKH4SD33t9+hLyfFqyOssXRtmJOmOx7HpfA/tS5qurIVGkQR3O4897ecZzaemc0sbA8sqNVXVCUyeaNx5FoHpjXHhWUoL7x9ZF4ZnjqIICi9unnGATKVCR8ROrbTA8bm1sH57NuxCsYgAbzvtjlJqkSMkltDirxRZYUqSoJAB0gtYyDJkgnbA/EMo6gmsq87XLfEDufI+mHmU4JlxSSoyt8GokvAtvAHTpG/54so5vJgAJ7u9vhO5HUxPiR+uHlE0cH5M77P1RlmDKkqwKhdJ3N5HeL+mK+O+0DVnC6iKY/DphdQtMHe0b+YjDP2t4krpSRGLlWmAdlaRI+fTCY5JHp66cnexg7dDF8BTqewybXsT0RogmQoJBMgRP5YPo5RaSl6s02MadRAn/1G57z0wbwfjNOhl9LNHMSF7ki1+vXCc5k1SfeANqsQwkdh6RaMWXKr2tHNJJNPZHilf3jFWJdidQJOwiIAAAjbecG8O4c9Q3p1iIIGlOoEgSYAEb3wv4TQShXptMw4MiTFxb6bY2eY9saCvASpUUuTqJgXEAEDZvNtownyR/xOilVtiPNezVSrMJpQ/wD7GE332J84zmZy3uarUOqC1twdiO4m0+MbXN+0VUKRTy8bEM28T8QG+MvmMxqqTULFi0mVIJn4dQBt2t36zgOeWiTUfAPw6iTmED/BIAHRgSJv9fOPQKuUytIty0RfckN9CcYkZRi/undQgM+7GrUrECwKgldwb269MczuTC02NQXmOW5iLNeLdDb5Yjk6RYSxvRrON8XoGjXpI5OpYGlDHqwHi++MY+TAXUn90RcqbL/9QZ/bHMvUYc6CAQBIK3jYnvi6qWLe90kNtrWwaP8AIE79J7bHATYZTz2yOR4hURAtOqFRyNc91kgTc7995xRxXJVWYVWqaw0xB9ZEQI3n54pzeb1MddPRUtdTKsp8E77XwZlEHK5JBFjHbtBt9saRyTtETs5wTL66qIxlSwEDf/n98M+KVMvRZqdNS9QWu45TP0J3tgSosm4vEAixHoRed/rirLZdUblUKZ7dfPzxrt7ZomkqogrMxHUAkkbb7yP2wHxBqiCVps8XMdL+MPTknHvOmiAw8Mbbb9MX5ZadL3xqDlWCtWDaDfSIvIPbpjnFAxsyGer1SFVZU7kTEi1x49CcEZeowvF4ibT1wxznEwzSugibEDefB2+2E+flAWVTBMnSCYPf0wYNrVA6GFfUgUyIIJI/m3yx2pmiVC/OY8gCMCZUOwEQZANiCOYSJvAMdNxj50hhqIBA2NjY/hP86YHc9nZbG+UoPUEojNabKTtvhqnAKppqRYknUGMAf4nrO5nBHs5mBToKGJEqRbyTHywY3FwGMIGBiNQkgiDc9ZiPQ40zb6N8UY32q4S9JVMqSCRInl8g74V5CuwOkwSAQbG8bHyfzxqeL5StmKheyr0ABtO9tsTynC6VNW1gF55HLxpHUadjPfBcW+zJq5aBPZuhTSvLnVKMTT0tM20GADquTAGNnlsyL6KDQSbrR2M/CdbAz8ugxmaeYpo2oNDRErMx2kR4x3+ultQRyYiZP53JxXA19R1Rm88rpVCgEhmP0MwR0jE8wrIdJBB7NbfDM5OV1e9UtFkEsfQwCB1644vCqz70zvJ1fY3uLg38eMT09GWNgOVALQQCLGO46x9PvjVAUa6lCGKgTrLAE7WIEXGMlUPunZSFJEgzFp6T+oxdk8yRzDobj0Nvv9MXjS6InWgvOcJpUn/t6oYDdpgifsZ+2BleJA2O69/I84GfiB1EMWMGBJMx5MX6384nTqtIgEwZtc+uK8os60ws0HVDKvptMghfE/OMQpVIvJHUXJg+J/l8aP2i4sgoldQ1ONKTaWO0QN+vrjMcJRqX9ym01FMtIki/Y2K2xYvLZrJKPkYUctrQka2fooRj8yYjvirPcMq00NR6ekAXNpgR0v4+uNJwr2mLjSwg+LWHbzhdxn2h/sOAFZjIPMLKewPUC3zOBOdaZ1RrbEozzuI1EADYEi3gYpDspJiQt2MHv438/XAtGuAdM7etx67Th7kHldxb+Xx5ZOmZfqIZXi9ZaLIASm7AEwQf8lU3F+p64X5mnUVfeUyEY/EBIkdbE38YOzFJhekYOzKvLqFjBg37/wAGF+VqnXzQQpNmBPexGNck+9hBM5mBChid5Inf+TiylmtI1X09+09/ni2vwtXZ6jaVLXAWYn06T4xfRyaBSL329f5OG4WuhKLBs5nbponmUloi9yIuZ7dOgxdkaxDRMlug/KJnf88WrRURYW7/AO/ODUytTWx2ZRrPpvPbCUCqPyU1cxTJDBHWO53O4MEA9bKZ+2KM0oqMupTTqRy1EG57HofQ4nnKRA5TqLJPLeJmxF7+POE+X4rWqkiqVOkDTCwPJPmQMT07ltnPuhutKCrlj7wWkWkfrfvi53Yib23Pz69sM+H8LZkMuiBl1BibiBMep23xaj0KrsodpIVSFAhgBvJE7+mLXGh4irLBiHVY+GTbot7dsXDKnQktCuGdd4kW27nafOHYy+WoKGZEMMCSxJkQJGmTb674jkeN0mSoVhQEYQqg3Jso7CbTaIxXyJFx+WYjOPmhVSmvLTcSZUD/ANrkT/zh1w/hra+V1I+IEyJvcQPl2xRUKk1KjVCzCTBIAWBMaZ2E7+cW8NzgUnTBUC5F4+fbGEueV66CqUvof1MjTQNrbUGdGYoukrJPKCT0x1stlUXWUmAxJdviAuN+XYHbGazNStUqalbXqMRYaYG3pb12xzimRVqRD1Dt+G5i2+Hm7vwVy+EMl42CaTIopaVEhUPQzzGPi87XwVx2oKymYbUZIPWd9sZfKCmrLJeAAAs2M9T32HXphr79IMLDTv47Yii5bR0ZOnYFT4bTBst+wJ/LbDTI5DSOQBJJJBkg29QV/Lxgds22kAADyPPft8oxU9Z4gkwT1xpDja7YUqDmpJBMQO62BPnpOIKaFtSlo2sDv647W4XUVNRKgQCFLXMzsPltvcYAqPWp6WRWEm3Kb+Ra/XCcYrdHDj+pn4aLGwALE7AQB8hAxM+/jZKY+WM7V4w5cSxJmI2OLKTe8mKgBBnmkztyyNvXEUldS0TIbZimdIapWMEwNPWPS2BgaI2VmPkwMMXyiNSpoCZBJPwg3An1Egx64G/oKaglm0wYEkX8+O0fw6a8Muyh87B5URfUTi2lTr1BIWoR3UED7AYvyPDkzat7t2UoeaEBJBtYn9sTr8NzOX0rRzBAIJIqsIF9gFuCd+1sZPn48sE9/AsJVfgcZridKny6kuFJKQAsTIIJkm+F+Y43TKSpZhO/52nyMZapSQhTZWvMEkz+x7HFtOvMDTJBtFj5274yanLwNcsk9CCtmWLuWHNqM2jc9YFptfDDI5oi9iNiD2/10OGeZyL1rGlYbdD6EyCcD1wCqqQF0yo0xNu/f/nDcJNfBhi7uzqATIAnyB9DOGPCqa6mI0gEbEQV2EAxJHqf9qciCGIa6nY+f3H64MMq1jfoRv4BHTG0drfZydBXHuGe8TyjAgD1k32+e+FTcuhlbccrj7g9O3r8sPcvWMc3+x/rAfF1UAaog9O4/TffzgqSivobp7AxU5gwhT1jv3HbribspYsyqxNpAF/3wfwmnT93XqMgqBFLiTGkdRHWLesYz2VzOpVP595/n2wOVpx0F9IMaihB5FHUx8un0wbmsq9LSW5dQtHax2+mL+BZbLtTJqliwaFCmBFpnzjSZSjl4OimiwD8Vzva/U46M4LXkcY2ZbLVC34T6wY+uwwp4txILWSkUgt+MmBHX1HzxtvaDiyBWXWh1CbWm6gRbbeTNoG82zWZopUgxdZKm9mHoL+nXGLcY8idaDKNdF3CMqzwShZbjcDwL4cZHhwZUGtFZahlxBERtFiRjNPn3o06dP4dTGSCIIFwsnaThjwjirLU1U91uDuBvG9j/wAY0lytNUO42E8TylGkoqOWdnLcoGkWPSxtcTgbJcQhydwRBuTY/pYYW8fXMVKlNlDOF1SLD4oM9OuBMtTrMXYpoC20loLE9vpvffAllOnEDl7tGv4/xWlSpg25lAhFNiREeuMvSpq8heUg2JG8Xv3GCMssA85A/wALmbXvsMdoBUJ0ruZPX6A2+WEozbvorbdFPE+JVEFNeZVC6TFwSABv9bYq4cS0Msqe5t32m5g9sHpmDq1AbmYv8sV1Qxmdz37/APOE+NuOyO27ZXmQjuWY83+XX1B9TgfI5RgagLiG2a8kA2nphHlOIM9ciTpAPKbXAuDHWcafJUHcciMYMfTudtsWHE4r3Eir2coCBzMWbvsI9OvTfsPOO5eEPKALzb7Y0VPhyldK0rkAFi+xm5hQehE+MU0eACF1VSSTGlREfmb26YaUENQfwLspl6rmUBJPaOv5YXcVouVZBIcC3een88419ChRCMq6jDxBcxHUFZF/li8MESqqhRFmssyvSwF53gY7NeBem2eTcAckNO5YDm8+ekfvjecI4RUemlY6NBIFyeonoNsZQmkTqp6RJluxI7r09P3xquF8ep08qoKkshEmJgDv2XElyoHHj02Os7w9WV1JQBDb3SRM7nVJ7Y7/ANBor72KTHQoPO1xMXiwNz2wnqe1/vPeaFHMZKggao+GJ/l8DVPaFihFdGBcctRWIidgfI6TvjN8ng0UoI1bgUzyikuqkAdIHWPTmwk9qK61UREq/wBxVFjHKYMADci4vjI5hqtMhmZq1MfiUkEDyAfuMWVBRrpNJgHiRJv6E9evbEUrB6qaqhdXzlT32mqgVgtmH4otM9d/XF9RmHwRJBuTF9xtb5+MRfL5ooC9MsFuDYn7Ek4i8hQRAvHrH6j98TkTT2Y+AjJcQb3iqCSygTEmO+NPTKVrVFDEbSB88ZeiU1arrU7jr4PfDFOLUkXmIQgyQZIYeDvMdMKG3cf2LBryaakoQQlhGwt9hiL1AN4HrjIpx6oamotyzt0jDriCZerBYSe6yPv1xpGmx5WtBVDh1O5WlWqACNRXQAx2ux2iMOUyVUFgtPL0NI1Q7s5t0HQk9sY72p47VzLvTps6UwRqUtuQNyBv03wJ7O+0lShU93UOtWte5BJFxP8AL4V30NKN0barR0IzPmWAKs5CAINRi1t58YWZbieRAaKMloguSxUzc+Zthb7T5upV92kk00BCgLeTuSR8sJ6GXqGwQ+psPrjB8jfTBKVSpIf+1S+/r06lP3aIy308oABiyzvF/wBsQ4sadMrUVTzwDUk2A2+Z84oTKNC85BHbz0H874mHFIx8St8Sm5n/AC/1iLkTdM5slRzFxfm6Anf/AFhfxSlWdtSrqUQIkcn+VjuJ/m2GmRSkzEU4iIvYgiIYE72BxaqHc2K7HeR2IxpxQSi0FqynJcO/skPtUBDQfFh8pnCf/o9Wn8MOLCdW4Ebg7HGlyrqsmN72P6YFz3FqZPu1+LyDtg4utCajQkylU0DUaq+mSNIBJlRA+u/TrvhzR4gjqYk7SYMd+18CAgm4se+3zwtpVyoIZrhuhnrYekWgHGcuLJX5CnQdxPhxqH3iPBA63EemBchmQZl1JmJBgbAyvXB1GpBuC2q0AxJPmO+KstRCpCqAuqe9yPrt+WFx8blCpFrYVRUOSrDUp3Vrg9t9ojA1TMjLkKqhAQW3AHyHfDXMcGKIzVHRSFDBSw1NO0Dv4wDQoFzHuy48An740hxKKaYqvoVZfi/vajotgPxTvfr4nrhpT5iL7+cKG4b7mqXWAjC4BnSZFj4/LG64DlFOWWrpWwgkxuT6TaO/U4ScEvaXjTaAv+jqVJWp7x4B0orN0lpIkCDA7YjlvZ3MPo5Aocwpci94O0kRhpR9oTrIBgHkkW5T8VjPSbem2LDxWmukswYKbqZjckruRf074PrJ9DUV8kMnwk0kealPUGAgLqJg7gkxAPjBLcHoM7kq9XkmTy36kgaRG+EGe45NViimN9MWUHpHadMehxXnPaCo6MQdJiCVaLdrdD+uC+UvsSsT8R4N/deooUEEiB1FxfsdsN/Z3PpSpMKjaTqMAiSeUD5Xm/ae+F2UprU5wzNF2BMb9r3P8nAvEFGvlEckEHqRtPnrHnxgKcqpmSlirSNbmPaejTZSVJ0iCDsSdtz3wi4rxjMMoNBY0GQepPp4wvRGCQyzTiNDC4v0J6ASfGn54Y5fhjUkJU6huF1A28Hr9cc/UW0iS5JMRZTjjBoeVd1MEd/xA9r9sOeE5ptJAJgmfWRimi9GraoGETsR3v8A+QmTt+2KqNMU3Ogtob4dRBttvv8AXvitqS1phjJ/IRnctSdghUamM8tjI6yMV5rg7qA9JnRx3khvBA2PoPljnEsqSspE9pifTzhNS4vXPK7tymCGkGB18mR98dGGuyNq9j/g+TyzIzV101eml9AU9ypWD5jf7449VkmFFRIuBJnbZjA2m1zgXKZX3qtIDpBJkwY8XEnFJpGmJvVpgaZB50B8fij6+Mc5LyiqkFV6yD/tIaR6SYDeq3/Q4CrZKlUaR/bqDeLT5I6jyMQymVosQQ5ALbAiG9ex8YvzHDqh02aoLwRyst+5gfltviPbtEdMEr8Sq5ZilMqV3vDb/wA6d8X1abVdLMIbbaBeTYzb54nmPZmpUN2C+Sb/ADAset7YcZP2bqtpCGo2noikg+u9vGNZJySIl4ZmPdkAQCStgIvb8/1xdVNIkLmJUGRItH83xv8AKewVdm1+7Ckzd2j1sCfyw2p+xapetXpp4AH5kj8sSMGndlUKPJc3w0U5am+unEib2/nXAeSz1VQfdXX/ABOw9Mel8c4XlMvo/pyXN9YAsJiIAAHfGP4z7O0WOum3uiTcaSQfkNj9sOL2y4VtHzhUqNpgTvf+RilvdaxULAt0G4JAmfUYZ5zh2W16mUlvJYz6j4TixHQEhUUAmTCgS3eO/nHnl7VbOoGyOdZjZTp7sCBue4/3gwBz+JR/6qWOBcxQqo5Dne6zcx5iwwVlWTRLhmg7AgD9cd6Syo4i+YCK27alK87DrBsoBg2GE6nYz5+uC+Ik1HC06YUKs2NzPeTj5eGkKrM1iSCo3EXkHbGr40tIlNgquZN4jDKjnRpGokmYA/X0xChRpg3DEQRE7nvsYwaOBpUou9JiGUXndT08MPvi04lxaOZatb9sK8/aoRtqhgZ69R4FsXUkq/8AbeabGeZSD6ddvBGDfdBQuq5Xv17+k4y4YNSeyVYsWJUAEyTpIDQY7E7jbDDieWXRY6TIuepHSZ64syOaFKolMHUrSwtdZtv0Mxtvgf2r4V72KqnmS5E2IG5A2Bw6d/CFVJgHDMtoUqjEmZIJM9Lj/WGGSqoXUMpPSAYJP7/thbQcjSJhhsfTv8t++CNWoFxYqYYfr+WPS1RyZ6Lkcpl5VqNGkAU+J21XtJ6wb7YCqcRpU2AqPAK/gEwegO8X64xv9dA0am+Rj74+puknUCVO14MmYvjyzls09Wui5+J0zKqA3MbjYi8jyf8AeFdDjVT3hoTppyVUD6777/riyhldMss8sAgnck79pmPrgutkqbOtRwwIEmG6gRMdotA2jEikrXyYqb6LMs9gev8AJ9MQzFemGgyqggyDHMeh6G98CVUVZUM8NFmvG+xnaw+mCctlkIZWMlhzSN5G/rjHDGRb8F2WRqtQ6SjaLSTceoi4IvhpwzKU+elXRDMlX96yhdtx369dsKEL0VpiodSFmCkWIP8Aj8wFPUWxXm82i6g6D+4ynrAAAFvNgcPUaSWyqmNKVbL04XTqOwDCRItMSOt8CZd2p1WgEBiWOu4jYRHwnx64HZCoHO2knkb0FlI6DyMBZzi6UyKYWYuw9Z6/Q9vyw47dxHaG3EnNQagQGAkSsi3cfiFtvJwH7Q8WSrTpplUCsIkpCwQDICjcEm2FPEeKsIdCANM7QfQ9Cdr4V0swzOGHxEza3nDipU7ZnKVvQf8A9TYTrHOLMOu1j6bfbE6PFWZdJABjlsd/0wDxXKHWrfje8d+m4xLh+TazMIUbbSSPnjo8cZb8gSGdfi7Ko1JBIMMuwPnC7LZguYY3OxG/17eMMX6g3B3GDeDrSQ2Uhj13/PbCcMI6HGNuhLn8xXpFHJaI02EDDv2Xyr5p1RV1Ft72GGVepSIgywO4i33wPkqooMWolqdvwnfwdj98BRlStHY0zdUPYwISXqUqZiSQLntJOm+Dv+mZCn8VV6h8bfYfrjAZTij1KgJM6yB9bef4Mb2n7Gvc1KqiBJ0gt+cY0jNPyLXg6eNZOl/2suu9i0E/qfvinM+2NWOQBe0D98B16vDqNb3JapUYfFMgDwIAmfXFfEvabLLTZcrQCsdnIErt6nv164R2ypuM5msdP9wk9BPqdrYzicZFWsKfvNAP43EKOt4E47nOKVavxuSQIDCzAeG3wsNFBaJi95Pzv8vpiNPwR2ehf/jKU01180gABkKJNp2JN59MVf8A+YoGp3YnoZBHrEDGEqVzgdqpwqYt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4" descr="data:image/jpeg;base64,/9j/4AAQSkZJRgABAQAAAQABAAD/2wCEAAkGBxMTEhUTExQWFhUXGCEbGBgYGBscHxsaGx8eHxobHhseHiggGh4lHSAYIjEhJSkrLi4uGB8zODMtNygtLisBCgoKDg0OGhAQGzAmICUtLS0tLy0vLy0tNS0tLS0tLS0vLS0tLS0vLS0tLS0tLS0tLS0tLS0tLS0tLS0tLS0tLf/AABEIAJ8BPgMBIgACEQEDEQH/xAAbAAACAwEBAQAAAAAAAAAAAAAEBQIDBgEHAP/EADwQAAIBAgQFAQYFBAEEAgMBAAECEQMhAAQSMQUiQVFhcQYTMoGRoUKxwdHwFCNS4fEVM2JyQ4IWU7Il/8QAGQEBAQEBAQEAAAAAAAAAAAAAAgEDAAQF/8QAKREAAgICAgEEAQMFAAAAAAAAAAECERIhAzFBEyJRYXEykaEEFEJygf/aAAwDAQACEQMRAD8AMXiKTfKhjynlpiJi4kqT26d8K+IVK0AMGSmGBRNJAIB5oJA6fng7J51lre7qkONiSxtboZEG/XDB+IUg5BoUtMkTKMYgaSNx9D3xncRd9sX5g5QQNDqC0zLSyw1gZj4o+mJZLN0hy06fkl6pUW3HKRMi3ywGuTNfMVvdFBpOsTAIU2gQPJ+mGTNmVih72kNLBQdQUmV5dxJA2mN8Jfkv5CffMwgojLYczVqgteLWIwp4llajAaKAAEyUpsoneDqG4w8p8NrkAPUdjBJiuw2NzZCY269PNvs97NPF6hSCVmXb8ItcDf8AXHOmc4t6E3C+MNRANSiWDfCWEGAukiSpO0fTBw9oqjg6FVABclo6RboZHTzhPneHo9NicxzDaZAJB2iDe0zbBtNstVqM1eo6m8aYI2GkCFaLz/q+DFIKclotbij6dDVKa+VLG583+2FX9Q6VA1Nl1IbEQZMk6gCIPa/jGlpZ/JrbWwAIklQBAWDdaY69f+cZ48ey71IfL8thr1uTAtMEgXHTFaj8HS+2XpxWvW95Q95Hu11VA2hbA2FgJudvIx9lq5bSoaqxgkw8AR28fvgULqdzRDjVIbb/ALZItv6b+N8aUZlgWdKdNdQBVdKQCBE2Qbi/8nEyUVscOOU+hJXosbQFMda6tPcb9RhZmKRHRlMQJ28ntjXLnM2ygL7tDbmE9BHw7ThdxzK1q9RS7IFUAAXPgnElyx6F6E/gqejTqVCVIpU1AsyhS0zq2IJEiN8C8SyFJaWpKuqoFlV0gTfyxg+IHfBFPhADqGaeht0vOGNfLq5BIPLsQB0BAEkG3jEfLHo0/t5tNtGaoxABiWMGSbfTxgrh2e/pyzIBDkagf/ERbtIP2w0ydHL+7/uqdYjUuo3IkCwjoRtOF+YyCZhUWmiqQSQWnTq7SSQT06bjEpeDzYNddnMrnKLh6tYu1QVSqqrfhAEG6mwM9Ri1c7SsVof5fFWPbmsI3EeuwxD2Xy7pmXGYVR/aMWBWeUkAmQSDItf0xocx7Q0kqKiANYaivS0ESBaOv541boq2rYjNdmHLl6ZiQCA7wI2uT3t5wFT4PU96tRaTalYMDDAEWMQYgekY0/8A+Vqx5UqMALjS5PyvBFv5bASe0DlZKjVIiQBFuvXptBjEzfhFqL8iniftSav9kroDECVDQbyQWLeOxwnz+bX3zrTnQrFVvMwd9h+WCqOSqM55QqTdiyn12vPXH2Zrgk6Dp0jROkDUB+J43Y3v5OO01TMZOTWzSZTM5b3KPUTmYkMOZpNpN2NjAJt2xm/arNB6kUqarTQ/EVUau5JF/T/eB6TXgzv07+flh3kfeUqqqqsoYcxP5idgLT1viRurYm3JUZ7KtNrEziqtwNg8o0f+O09bHY7DeMa+hwGmNRpIS1yWLahfcwDbA9AFqYcTp2uPyHXD4/a3QcVWznCeN1aQgf2yF5vIktse3g41XE6OVbW7V6juE5RywTfTYLI2F56+uAKfsZmGQlkVVEmKhGwHQCSDv22xnszQcmVMGNoAHrMeu/1GFNZGnG3F2RoZpjUZWUKo2MzPiO5wq4jxXVCqrjQQxmBaLiJ3wXla/umbUDLXRSbknpJsbdsRzjB2kuyMCedVIBi3WD9d8GPGlK6NOTmlKFNm64pxzK5dhTOWQMRIYBW3FjE/n2xDhT0c5m0ZFUC7FIiFW0mGNySpA++MBleF1NTEvqB2YCZ+/wC/XD/htGpltVRZ5lKFiIEEgmD3tgOLTBGdva0aX2g4hSLilSVAlNg2lQBqIPxQPQxg2v7WgXSi0Df4Qekem2PJHz7+8bmv3BMnsfGDctxqqVILXFtR6T42J8xjoprTOnyRk1SNxmPbuoI1p7oHZp1WsbjV+nfCrjnF6WZ0ioQ+kcsSo5oET3sN8L6efSsNK0meRE6jExcgDaLnfbFfsr7P+/zHug0SCZaTGm9oN/njRUuwvYtzDha6qgYFAAQYkaTvqXffecaPMcVNVFRFNOLxr2HbcDAntp7Pf0j02WqrO06gJAgAEahM3kj5YSLVY3Ajtvt+eDJ+URadBdcoWBVmLGd/4SZwfQydaoNSIxM9FOwm4Y26H6Y+4blKjGQlQD4tSruPmQIjBmUd8sSaj6FJsCwafOi464LVDUfkDyrVaNdvemCy3IMnSYI1HrfAWbrMHLGoWLWnVNu3p4xeKqVKjNVrdQFOjdenXlH1w4WhlKjR7zVcjTZPsBOCqTuyKN9MSVXClCraZUEwSSDfft6ecWVmapIMv3aGJH8F++LMylFY0UpiASahuJvabkD8sOcrmcktVqarYPYzUKsLiI1SR6jFyT7ZEr1Zn8g4VxMADwDbrYj7YOHF6SoSCSfwqNInfeEERO09fGEWbzAFVtI5dRgDaJtiL5n+TiW10DKrQ0bi4qLpelNjpJqOQpPWJjCOorEzoIjx4xMVL2t+ny3wNWzaqx5uk9zb/jriptugOV9mn9l296wokKrsSRNjYfDPmNsbxPZ52ktokXnW1tugGPLeEVqiVkqqhYAhhax8X2x6zR9rMuCVZoZlMLAmTFt8Fxjds9XHzSUasro+zrQSag6WCzv8/wBMSPAEO7sfoP0wo9oPa/Smmk12MMQRKgemMfxD2kzDbVqgX/2Mn1jB9OPgcv6mS7Z6VS9naepi2uwEXHXVPTwMHNwiloEhjeLuY2HmMeSf9Yrimumqw21AEid4MjeJ/PHOI+0NatoWoxIQnTaIJjc9TbfFVLpGb52+2a321y9Cm1L+3TIZGN2bo3cb2PfGdTiyUwFVEUbyAxJjvLR9umF2dzrVEOskwOsm1rCcBZXTUZRJPVgNwO4nr64qbZk57NflGJUtMqbiY26m+w/bAy5jSTJDgmxBAAHa9vra/nFfEOMtTylOgiKkHSzQplblb9z1OBuDJILxHTbfviLKzXknGTSSpheez9IELrMibHYjrHQnaMOuDcRoUaBqPRpVGa6gwG5Tf4h8rdsLWoU1gwpQjU6+7QmAY5XOzXkAdjhBxJy7saaOtMCFViOgvEecaNS7QXKlQ29pfadcyEUUFoKpJEMCST6AdOnnGXGYA/FMkifS8Tth77NuNZ1oDawZZvPS4w5z+aRqbIUUqykEBUFut5LD1GBlv3BUHJXZgEzdQMWV4IaLEEETaYsbfnjX0s0VWk8DU6iIItIBO5mJ9cZ/PpT1n3YXR0WPSRMYapxED3VNgyrTAkwWLQBsA6j6z6Y1c4vSDB02mEJmjVp1WIKlFJ3v8M9NsIslxJjAkgAWAPk7D+b4c0svVSlWDAIKimNUq0aYBC3+k4U5PIjcAmex+to/I4MlekWaloJ4jxurI57Hcknr3H1xofZDP5VUq1c1zlYVaYgzqBkgGNh9N98K/wCipNBKENsQzNFvmD/N8Qbg6lwyq2m0rcgx5mROLGPVlTmg6llzmWZcvRd6eqw+OO0sBAPmZwvzVFlJ79Qx+sN+/wBcW8MFXK1NSVWptP8AmFDDsymx+eOZ2oqQTUBL3OzLcxMiwvI+WNVKujsb7OcMz9OnTfVTl2EJqEqCY5t4MX2kGMTPF6RimwgWMaeWe3mO8YqDKVIFxI7FT3sdumKWyFw4lQTMNLISOxM9YHXHPGe2WMpcdpHK/DVeoK6adhyzykD07+MbjJezoYKy0aIlQwkobRMgXbrjEZnjNT3dOi1Faarsys5DGBO5K9jAwfw3L03UMXKuQ0aR2mRMiZWT6HGc+NPscORq2vP0UaKi1Xo5cE+8eBCwWAJsJ2XuLC19saanSo5GgWmnXzFQQdJlVXqBFx62nC3g1cUGDJUsAQCFBsfExgVqeTpczPVE35mSPTSoLfbHOQNourcHPumrMxp1XHJTgyafUz0mbHqF3wlyXB3Ut8O/f84674a5PiNGrVUUKTuQsMpLnUYFrGYXxGC6eVrueWlEWNwB9zvgPJ3RtxviVOSEnDePVE1GzmNPPJABnYeL4W8Yz9WtUUvEREqLek7TiFDJOKhqDUdO4Am3r98Fmm2YdYUhhc6iFAHXUSdOAqT0eZt1VgiSJsTbe8fQYmi2mPpjlfWjREx2ggx1BBuMVimby2n9/wBcT8gZM1NRETI2HfFtT3moMVK7jzbtE2/bFFWgfiBWe8x9sMKWZKo0gt1kAx6Tjm/g5fYsGSa0lJG03/2MM8pwY1ROpjG4Ve/yM4BySCoNRaxOwHb598MMkmiZJPcdvvhtTrQox+iOeyFOksqDq2JJvHn9sU5fMQAVRImAABsegxziPDyyCoQTB3FjzC3rgdqwUDv0g39cSMU1sstP4DHrPqAQwJkCfO/nC/8ApnNQi4O8kjr1+vXHFzRn+WxfRGthDBGblkxFzy/e3z27xWgds4+VqXCgkgjt187YIzXD2CgAyT2HX0xp87k0RFhgNIibX8/X9cKqziwHNI67fT98OO19m74sdCLK1CQAQQYHS8jcRidYkaehnrN98Mio/wAY6wBt6Yq4hly63lbmDHUSCNu5M+mOwd2Z4EcrQ95I2Mdx+W5ww4NwotVgQCwIhmCiBfeDBAGAkdBJUkAW9Ta/1wbxHP0yiaaegxzPqZtTHrf4fTzgddDWPbJ1csYhwLGIN7jr6YPzSPGgBaWgaYsb9TY74UjPsrDmYPIIM2Gm4tH64NzTVCPfH/K4JkncEwTLXxXyJdbY81LTFlDK16TGJabSJhlO5FjfwYP54Y02pDcE8yqYDWLQTbwD6YnVqNqIBBtE/t+WBKtKRHvGEiGG/wApBFvXDqSVEjUXcd/kYuqp+Eb28xgZ+G0xT102BeY0FyWi52iI+fXAvGMzCgSBptMkzudyTucU5PiRVoHKTAn1nY9RY/TD5NtJGa+w6jk4ALUhvAMMDJ6Dv8sQzOUpEAgN40mRPp+2I5+u7gwxJkNc7kC3p1xzLVS1Qsx92dztE9tN8eV8TvsWloA40KyqHJquNOkBjIUdBBn6Dvg/geSepSFQXknki4ggWPT641nCuMUqKMWpJVYgwSQARHw3kDGQ4lnmLu9GmKIP4EI5Y+KABYSJjzj05KC6CzXcE9mmWmteu5UVSoSmrMDDdyFPNGyxvAJE4p9quCf0zDVXdw4OjV8QIiNRmCL7x0xlKntXXqUqVF2PI2pDPMIEAagdh9b4hxXjlau4NapJAgEgfQx3EXwHM7Ml7QcSSqq00pLTKCCYEsbSe8WMScD8MrikKdZWAZGClTGqDJmCCp6iY7YBzGVIYSW63HTtv/LYEocRYGOgb4T3Xx6YkZNrQHPZra+fphveLUn3qSS24JJDJqgBthcRY4ZZ1IgNUhB8ILCAJ7Ta/jphAcyuZWnQoU0p1C3SwYztYALcyWv98MOJ8IrIxVnpCsV1CGkATYEmOs7TjVzyo040t+QTOJQYSHlu/T0sP32xT/S6VBQhJNj8Sna28gfXC7+sMlKgBZZDMpmT1MfIknGo4fwwLRp1gRUNaYQBoCjuLaib+kfRNuKEkpMr4MiJTPvlsqnnD8rf+IjrtbAmczNF25EEAQRJN+s4jxJzRbl1U9Q+FpFvnuMKv6cPcHReZAkT6W87HAjjlsMm6xGDZqjTYKqhCNnAItAsbmIv9ccq5FKlwY6yGAn9MKc7lGm5Om8MLgxt15Z7HApqtpW5289Zw3xJu0xR5aji0bbivC0pKpoa6jFirHWAQOnwm3kGcAUcrVQ61C07EHnJleoM2jAuUqMpOnqDIP8AN8MMpwis6ytOoWJi6kAjvJi+PO+OT2zqTdi2pxQkBdoGmwFheANwRfAjqoXUWXxt9MOMz7M1FHvGK04gm4Jv1gfvhOjNqsrHvAmfNu+M5Rp6MpprsIylQATInpdYjzJk/LBBrSmldKzvvB9P3wLSgqp0LvBJuD4vtiv+iKvpkrN1uNJHhiNsDvsgwytMsJeNVzcwIWYHS5AjzIxx2Bjb5D+Ti3IIiQlSobEldOlrsZgyRAmO+22Ls3xRgSA/4jIUqAZjVGgARYbdselciSRtpIGzGYqBSeaCOosY7dMLH4W5adax/jB2I7+P1w0q5yFYCkHJiNUnSD8R3ieoti7J5aVDOp9331qviCxB/LFi09nNKQrHCkidTST4+V+++JZThtQb7yCpBBiLydr+mCpSPhiYvJt/z+mKDnyF0rtN4mZnr6WxOTS0Bxii7iwqe8ANVitjDtqMjYRFh5nFbZ6LT6+uJZqnUqrqpJJVediwBjpvbCuvl6oglDBYAmR9Y/XbETtFbHKqfikW6Tf/AI9P2wxqcRpmmQKKrUJvuwA8MeYNt98Zqpm4Om9sNOH0w1MMzMT0g2HrO/S+E9ijLwhTmMuHYjVHVWKgAnfYkx23xNM1CwzLqEahYxO21rmMOxSpixg+SZ/1hHxGq1GuQlMwbiIKk9QVNt5xk4sznGtl4q80k8pselsdqtcBWJE2OobqTEiSYjqcBUq2+pZE3ExY73m2DqXEWpghUDz8PvFGrY9RZr9YGOi3F6Img/hdKpWVSi88MSAZI0kzG0xGHT8LpqIqOlNvxamckTBuAhAsepwg4PxdqbE6RdSCDIA1Tq+EjudiMLM5n8xUqTUZTECQsGLAAj0jGqnbNE1RoM9QysEGoagj4QhAJEdSbdTOFOZoUtQZAfM36z+eNVW4blaNP3jc0JPNU/F0GlR9jgOnxdBIXK0g/NBKiL956gbRGI5JsbhWmDZjPUijE6gbaUUCBCgEzG5MmMZ2lnBqPf8AX69ow5oUdbEooJjURuLbmDhbnODMvOq6BYHUCoJ7bG5xzTa2ZTjLtBr5gsAoMMGnUGtFoH1n6jHKdJ1lhrsCCAejAXNriY/1hNQqVlV9QUnoBf8A5PpjT+xeYovP9UHJHwlZ0sOxjqIO9jODhd5dHRtmefKuRC6QAfr2/XBNFxTB94E9T9hfY4ce1ip71qtIFEmFQIFkAdpgnrO58YUUKMwpUgQZ1bkEXJwsE4lwGGRzSuPhC+kYuehTkMRzAyDaQR8sfcI4MFVYYlgeYG0r0iL7YdZ2kQmsUhAH/wAaKT633+k4xXE70KKa2/Alyb6G5Ry9AB+I7zG/TDThWWrlz/UU1CxZ1DdTsU6euM8OJKwJViYMQ5H6AR6YYZfizr+I36MZH7ThqMo7ezaLXJFK9/t/PkK4z7K0eZgpDbyvX5n/AHhb/wBeejSSi0stMEJCsrCTJgjrb6HD+lmalQWZh1MLIxHMcMp1BGm/dbGR1tjaEk+zKcJR+jE5vinvSdWnSTNgZBPk3+WCMorOYUavQSfth/7QcGOZcPUfRFuRFUn1jf6YXjIVsuJQ6lG5X9V/bBnozSZCiRMjlMEQdriPlhfxLh0xFMA9wxUR6AEfljQZnPCrTClNLAklh1JAF/oL4CQMJIk7WN/nhxmvDNXxNdoqpkNzVVI18wYWI226Hp9cMuHcaqUjpYmovTVfr6/bFWZ92iqGMpPKB+Ef+NunY4O4TwqhUpO9zDWOqBpPQjv+2I5KtnRTb0yjO8eZxpRBBiSRFp26kzij+pN9KgKB22Pftv4wLnHUOVUhlU2jqO3y2kYccDfKMNLioHO8udJtYcsE3nGXpp7HavZna2ULvOtRO82/Ib+uGHCqRqBqbRURNjHUf4mdvNsbJqOWRWCiiDDjlTUb/DzH7HpjK5bJIDIcmIBCwAfXvjObigShTtAeayTU3Pu5qpPK7KbxBIN7xhZUpQS0KpEwo7np1j54e5vP0aUyDvcxIG3e3UYS5yi6KWRjUpnqNx/7d/XBUm3oxmqIf1RH0jf+RjmbPvFHMQFIIEm8GYj69MV0kJhgqnoQTuOh+WGf9MGOlRqmIkAGeoHTvjSMW9o5W9l2V0pSFfWDEyugNebb2+2KaM3AUAncBRe89vnbAudy4K6I0nZhNmINiR0I7jFf9Z7sQeVt9RnbsBtBnv0841trsbl8jGnRcyNPrLAfY9cUPTJlSxUdxe/p/vrivgqtmb01JIE9B4mcaPLez7BWNQ0lEbsW5e5j9z0xf9hJNox2e4WxDFKskA2KwGje8nDLI5gQFAEEC0x8/nbDZctQRWf3xciQoVYk9JB2BF8KsvQp1KpZdSk7gbE/O84zlKlQWsXoZcQ4jTWVpil50qTEgSssT2I8GSDfCrMr72GaxXYAd/O/86YFqcKag7Xc6mnUwuLdfn1wSYCASdczYWj6XP7YTcXErdrZWuZAB1KGDDZ+3Xf+Wx9kaCgcjspuQsSL9iWN48YCzKlWKvIM22G3Tz1+uCcoRA3M/rjBXEyXew00eWxJPkiL+IsfM4W1qrBiNN/XGqfiWWWksUgz6YAIO8kyTseg2npgFMp72oayU1UiA0mFHaATYd8a4KWzWUFWhXlWao604Ysx5Qe489D640VLgFZtRflsdyCZWJBg233wlbWraluUMyLgeZ2jF1Xj9YqQWM3IIgX/APrH02xU2tFi0v1DWpVq5YGmtWmdzpjaREg+cKuMZqpmKQFR5OvUQJmQNySIIufpizgvDXzCvULqpBE6iSxJm+1/n4w84xlKa0yajyAV0ilSVJYiCJMnp+Zwmlf2JptfRhcm5YhRuSAPDevTGqz2dFCmkhfebGTtaenm+Fa54gyqaV/xJkgbfF1vFxthdnkVH1hW0kXk6oPqb4SVdmX6eh5wzLPVKhlqsrEmVUknyO52GO8c4cVAJ1U1cCC7DUYsSACTEjrgHJ8bqooZNTaRyLJ09/WD4wFRzTuQ7AsSJvPUD5Hc2x0XkK1QflM/yFGLKSYWsPiBEH1g2+4wyyPGKtIBqi+8Q/8Ay0hDD/3T+D1wuymRdwIUc2wLAbeCZwRVrjL8khyNwjSot/lHxfXA862Xf/AnP1ctmdL7OpBDhYa14YbkYtztejSpD+1reYL6jedhpPwgW7nGezufbXrA5Tb0ANpjqd8HZvMWQotmHORYz0t19d8H1Gn0G+0el1vauk2WanTp1dZpFRCCASsbkiR6YymRJIjUmqJZWIUk9YUkn88JKWfrhbnWgteQQYmP5OFecyZLirSqGm4i1/sR+XWcawdrZxu2yzRuBboNvrhDx3LMqEmugMiBGmT2NzNsBp7QVAj0nGp4gMLTInbvuLYFSsrrEagV238bnrgT5FDVFt2dytKsN4HeTP2/m2Cv6zQeZtJI6Ex9cfcMzCmmLSRynVMgjob/AMnFzqrdBbGEpK9n1IReOv5KMxU94AtUtyg6SCBPaTG3884Mp5BlowpKsyn4oP8A/NvniyuMuyEqyiT6FTawAWT6HCZ8yRsTbY9v2vjec4nyuj7LZArT0gy6fEniTBB+lt7HHUckiAdQ6gX+3UemD8pmFqQpsw6zef0OD+HZkUnL1Rsl2Ci4BkCD+Lb79sJT1YkkxHmatTUssykDqIkdJ+98WUW1EAnTMCQD9SAL/wCsd4jxha1RWtK72mx2kE3G/wB8d/q3WJYlGPxLAt4tA9MRK1dHOr0XNw2qWIRXcbSVIBHY6gLdIxXm8i2VjZXgaqZIIKH4SD33t9+hLyfFqyOssXRtmJOmOx7HpfA/tS5qurIVGkQR3O4897ecZzaemc0sbA8sqNVXVCUyeaNx5FoHpjXHhWUoL7x9ZF4ZnjqIICi9unnGATKVCR8ROrbTA8bm1sH57NuxCsYgAbzvtjlJqkSMkltDirxRZYUqSoJAB0gtYyDJkgnbA/EMo6gmsq87XLfEDufI+mHmU4JlxSSoyt8GokvAtvAHTpG/54so5vJgAJ7u9vhO5HUxPiR+uHlE0cH5M77P1RlmDKkqwKhdJ3N5HeL+mK+O+0DVnC6iKY/DphdQtMHe0b+YjDP2t4krpSRGLlWmAdlaRI+fTCY5JHp66cnexg7dDF8BTqewybXsT0RogmQoJBMgRP5YPo5RaSl6s02MadRAn/1G57z0wbwfjNOhl9LNHMSF7ki1+vXCc5k1SfeANqsQwkdh6RaMWXKr2tHNJJNPZHilf3jFWJdidQJOwiIAAAjbecG8O4c9Q3p1iIIGlOoEgSYAEb3wv4TQShXptMw4MiTFxb6bY2eY9saCvASpUUuTqJgXEAEDZvNtownyR/xOilVtiPNezVSrMJpQ/wD7GE332J84zmZy3uarUOqC1twdiO4m0+MbXN+0VUKRTy8bEM28T8QG+MvmMxqqTULFi0mVIJn4dQBt2t36zgOeWiTUfAPw6iTmED/BIAHRgSJv9fOPQKuUytIty0RfckN9CcYkZRi/undQgM+7GrUrECwKgldwb269MczuTC02NQXmOW5iLNeLdDb5Yjk6RYSxvRrON8XoGjXpI5OpYGlDHqwHi++MY+TAXUn90RcqbL/9QZ/bHMvUYc6CAQBIK3jYnvi6qWLe90kNtrWwaP8AIE79J7bHATYZTz2yOR4hURAtOqFRyNc91kgTc7995xRxXJVWYVWqaw0xB9ZEQI3n54pzeb1MddPRUtdTKsp8E77XwZlEHK5JBFjHbtBt9saRyTtETs5wTL66qIxlSwEDf/n98M+KVMvRZqdNS9QWu45TP0J3tgSosm4vEAixHoRed/rirLZdUblUKZ7dfPzxrt7ZomkqogrMxHUAkkbb7yP2wHxBqiCVps8XMdL+MPTknHvOmiAw8Mbbb9MX5ZadL3xqDlWCtWDaDfSIvIPbpjnFAxsyGer1SFVZU7kTEi1x49CcEZeowvF4ibT1wxznEwzSugibEDefB2+2E+flAWVTBMnSCYPf0wYNrVA6GFfUgUyIIJI/m3yx2pmiVC/OY8gCMCZUOwEQZANiCOYSJvAMdNxj50hhqIBA2NjY/hP86YHc9nZbG+UoPUEojNabKTtvhqnAKppqRYknUGMAf4nrO5nBHs5mBToKGJEqRbyTHywY3FwGMIGBiNQkgiDc9ZiPQ40zb6N8UY32q4S9JVMqSCRInl8g74V5CuwOkwSAQbG8bHyfzxqeL5StmKheyr0ABtO9tsTynC6VNW1gF55HLxpHUadjPfBcW+zJq5aBPZuhTSvLnVKMTT0tM20GADquTAGNnlsyL6KDQSbrR2M/CdbAz8ugxmaeYpo2oNDRErMx2kR4x3+ultQRyYiZP53JxXA19R1Rm88rpVCgEhmP0MwR0jE8wrIdJBB7NbfDM5OV1e9UtFkEsfQwCB1644vCqz70zvJ1fY3uLg38eMT09GWNgOVALQQCLGO46x9PvjVAUa6lCGKgTrLAE7WIEXGMlUPunZSFJEgzFp6T+oxdk8yRzDobj0Nvv9MXjS6InWgvOcJpUn/t6oYDdpgifsZ+2BleJA2O69/I84GfiB1EMWMGBJMx5MX6384nTqtIgEwZtc+uK8os60ws0HVDKvptMghfE/OMQpVIvJHUXJg+J/l8aP2i4sgoldQ1ONKTaWO0QN+vrjMcJRqX9ym01FMtIki/Y2K2xYvLZrJKPkYUctrQka2fooRj8yYjvirPcMq00NR6ekAXNpgR0v4+uNJwr2mLjSwg+LWHbzhdxn2h/sOAFZjIPMLKewPUC3zOBOdaZ1RrbEozzuI1EADYEi3gYpDspJiQt2MHv438/XAtGuAdM7etx67Th7kHldxb+Xx5ZOmZfqIZXi9ZaLIASm7AEwQf8lU3F+p64X5mnUVfeUyEY/EBIkdbE38YOzFJhekYOzKvLqFjBg37/wAGF+VqnXzQQpNmBPexGNck+9hBM5mBChid5Inf+TiylmtI1X09+09/ni2vwtXZ6jaVLXAWYn06T4xfRyaBSL329f5OG4WuhKLBs5nbponmUloi9yIuZ7dOgxdkaxDRMlug/KJnf88WrRURYW7/AO/ODUytTWx2ZRrPpvPbCUCqPyU1cxTJDBHWO53O4MEA9bKZ+2KM0oqMupTTqRy1EG57HofQ4nnKRA5TqLJPLeJmxF7+POE+X4rWqkiqVOkDTCwPJPmQMT07ltnPuhutKCrlj7wWkWkfrfvi53Yib23Pz69sM+H8LZkMuiBl1BibiBMep23xaj0KrsodpIVSFAhgBvJE7+mLXGh4irLBiHVY+GTbot7dsXDKnQktCuGdd4kW27nafOHYy+WoKGZEMMCSxJkQJGmTb674jkeN0mSoVhQEYQqg3Jso7CbTaIxXyJFx+WYjOPmhVSmvLTcSZUD/ANrkT/zh1w/hra+V1I+IEyJvcQPl2xRUKk1KjVCzCTBIAWBMaZ2E7+cW8NzgUnTBUC5F4+fbGEueV66CqUvof1MjTQNrbUGdGYoukrJPKCT0x1stlUXWUmAxJdviAuN+XYHbGazNStUqalbXqMRYaYG3pb12xzimRVqRD1Dt+G5i2+Hm7vwVy+EMl42CaTIopaVEhUPQzzGPi87XwVx2oKymYbUZIPWd9sZfKCmrLJeAAAs2M9T32HXphr79IMLDTv47Yii5bR0ZOnYFT4bTBst+wJ/LbDTI5DSOQBJJJBkg29QV/Lxgds22kAADyPPft8oxU9Z4gkwT1xpDja7YUqDmpJBMQO62BPnpOIKaFtSlo2sDv647W4XUVNRKgQCFLXMzsPltvcYAqPWp6WRWEm3Kb+Ra/XCcYrdHDj+pn4aLGwALE7AQB8hAxM+/jZKY+WM7V4w5cSxJmI2OLKTe8mKgBBnmkztyyNvXEUldS0TIbZimdIapWMEwNPWPS2BgaI2VmPkwMMXyiNSpoCZBJPwg3An1Egx64G/oKaglm0wYEkX8+O0fw6a8Muyh87B5URfUTi2lTr1BIWoR3UED7AYvyPDkzat7t2UoeaEBJBtYn9sTr8NzOX0rRzBAIJIqsIF9gFuCd+1sZPn48sE9/AsJVfgcZridKny6kuFJKQAsTIIJkm+F+Y43TKSpZhO/52nyMZapSQhTZWvMEkz+x7HFtOvMDTJBtFj5274yanLwNcsk9CCtmWLuWHNqM2jc9YFptfDDI5oi9iNiD2/10OGeZyL1rGlYbdD6EyCcD1wCqqQF0yo0xNu/f/nDcJNfBhi7uzqATIAnyB9DOGPCqa6mI0gEbEQV2EAxJHqf9qciCGIa6nY+f3H64MMq1jfoRv4BHTG0drfZydBXHuGe8TyjAgD1k32+e+FTcuhlbccrj7g9O3r8sPcvWMc3+x/rAfF1UAaog9O4/TffzgqSivobp7AxU5gwhT1jv3HbribspYsyqxNpAF/3wfwmnT93XqMgqBFLiTGkdRHWLesYz2VzOpVP595/n2wOVpx0F9IMaihB5FHUx8un0wbmsq9LSW5dQtHax2+mL+BZbLtTJqliwaFCmBFpnzjSZSjl4OimiwD8Vzva/U46M4LXkcY2ZbLVC34T6wY+uwwp4txILWSkUgt+MmBHX1HzxtvaDiyBWXWh1CbWm6gRbbeTNoG82zWZopUgxdZKm9mHoL+nXGLcY8idaDKNdF3CMqzwShZbjcDwL4cZHhwZUGtFZahlxBERtFiRjNPn3o06dP4dTGSCIIFwsnaThjwjirLU1U91uDuBvG9j/wAY0lytNUO42E8TylGkoqOWdnLcoGkWPSxtcTgbJcQhydwRBuTY/pYYW8fXMVKlNlDOF1SLD4oM9OuBMtTrMXYpoC20loLE9vpvffAllOnEDl7tGv4/xWlSpg25lAhFNiREeuMvSpq8heUg2JG8Xv3GCMssA85A/wALmbXvsMdoBUJ0ruZPX6A2+WEozbvorbdFPE+JVEFNeZVC6TFwSABv9bYq4cS0Msqe5t32m5g9sHpmDq1AbmYv8sV1Qxmdz37/APOE+NuOyO27ZXmQjuWY83+XX1B9TgfI5RgagLiG2a8kA2nphHlOIM9ciTpAPKbXAuDHWcafJUHcciMYMfTudtsWHE4r3Eir2coCBzMWbvsI9OvTfsPOO5eEPKALzb7Y0VPhyldK0rkAFi+xm5hQehE+MU0eACF1VSSTGlREfmb26YaUENQfwLspl6rmUBJPaOv5YXcVouVZBIcC3een88419ChRCMq6jDxBcxHUFZF/li8MESqqhRFmssyvSwF53gY7NeBem2eTcAckNO5YDm8+ekfvjecI4RUemlY6NBIFyeonoNsZQmkTqp6RJluxI7r09P3xquF8ep08qoKkshEmJgDv2XElyoHHj02Os7w9WV1JQBDb3SRM7nVJ7Y7/ANBor72KTHQoPO1xMXiwNz2wnqe1/vPeaFHMZKggao+GJ/l8DVPaFihFdGBcctRWIidgfI6TvjN8ng0UoI1bgUzyikuqkAdIHWPTmwk9qK61UREq/wBxVFjHKYMADci4vjI5hqtMhmZq1MfiUkEDyAfuMWVBRrpNJgHiRJv6E9evbEUrB6qaqhdXzlT32mqgVgtmH4otM9d/XF9RmHwRJBuTF9xtb5+MRfL5ooC9MsFuDYn7Ek4i8hQRAvHrH6j98TkTT2Y+AjJcQb3iqCSygTEmO+NPTKVrVFDEbSB88ZeiU1arrU7jr4PfDFOLUkXmIQgyQZIYeDvMdMKG3cf2LBryaakoQQlhGwt9hiL1AN4HrjIpx6oamotyzt0jDriCZerBYSe6yPv1xpGmx5WtBVDh1O5WlWqACNRXQAx2ux2iMOUyVUFgtPL0NI1Q7s5t0HQk9sY72p47VzLvTps6UwRqUtuQNyBv03wJ7O+0lShU93UOtWte5BJFxP8AL4V30NKN0barR0IzPmWAKs5CAINRi1t58YWZbieRAaKMloguSxUzc+Zthb7T5upV92kk00BCgLeTuSR8sJ6GXqGwQ+psPrjB8jfTBKVSpIf+1S+/r06lP3aIy308oABiyzvF/wBsQ4sadMrUVTzwDUk2A2+Z84oTKNC85BHbz0H874mHFIx8St8Sm5n/AC/1iLkTdM5slRzFxfm6Anf/AFhfxSlWdtSrqUQIkcn+VjuJ/m2GmRSkzEU4iIvYgiIYE72BxaqHc2K7HeR2IxpxQSi0FqynJcO/skPtUBDQfFh8pnCf/o9Wn8MOLCdW4Ebg7HGlyrqsmN72P6YFz3FqZPu1+LyDtg4utCajQkylU0DUaq+mSNIBJlRA+u/TrvhzR4gjqYk7SYMd+18CAgm4se+3zwtpVyoIZrhuhnrYekWgHGcuLJX5CnQdxPhxqH3iPBA63EemBchmQZl1JmJBgbAyvXB1GpBuC2q0AxJPmO+KstRCpCqAuqe9yPrt+WFx8blCpFrYVRUOSrDUp3Vrg9t9ojA1TMjLkKqhAQW3AHyHfDXMcGKIzVHRSFDBSw1NO0Dv4wDQoFzHuy48An740hxKKaYqvoVZfi/vajotgPxTvfr4nrhpT5iL7+cKG4b7mqXWAjC4BnSZFj4/LG64DlFOWWrpWwgkxuT6TaO/U4ScEvaXjTaAv+jqVJWp7x4B0orN0lpIkCDA7YjlvZ3MPo5Aocwpci94O0kRhpR9oTrIBgHkkW5T8VjPSbem2LDxWmukswYKbqZjckruRf074PrJ9DUV8kMnwk0kealPUGAgLqJg7gkxAPjBLcHoM7kq9XkmTy36kgaRG+EGe45NViimN9MWUHpHadMehxXnPaCo6MQdJiCVaLdrdD+uC+UvsSsT8R4N/deooUEEiB1FxfsdsN/Z3PpSpMKjaTqMAiSeUD5Xm/ae+F2UprU5wzNF2BMb9r3P8nAvEFGvlEckEHqRtPnrHnxgKcqpmSlirSNbmPaejTZSVJ0iCDsSdtz3wi4rxjMMoNBY0GQepPp4wvRGCQyzTiNDC4v0J6ASfGn54Y5fhjUkJU6huF1A28Hr9cc/UW0iS5JMRZTjjBoeVd1MEd/xA9r9sOeE5ptJAJgmfWRimi9GraoGETsR3v8A+QmTt+2KqNMU3Ogtob4dRBttvv8AXvitqS1phjJ/IRnctSdghUamM8tjI6yMV5rg7qA9JnRx3khvBA2PoPljnEsqSspE9pifTzhNS4vXPK7tymCGkGB18mR98dGGuyNq9j/g+TyzIzV101eml9AU9ypWD5jf7449VkmFFRIuBJnbZjA2m1zgXKZX3qtIDpBJkwY8XEnFJpGmJvVpgaZB50B8fij6+Mc5LyiqkFV6yD/tIaR6SYDeq3/Q4CrZKlUaR/bqDeLT5I6jyMQymVosQQ5ALbAiG9ex8YvzHDqh02aoLwRyst+5gfltviPbtEdMEr8Sq5ZilMqV3vDb/wA6d8X1abVdLMIbbaBeTYzb54nmPZmpUN2C+Sb/ADAset7YcZP2bqtpCGo2noikg+u9vGNZJySIl4ZmPdkAQCStgIvb8/1xdVNIkLmJUGRItH83xv8AKewVdm1+7Ckzd2j1sCfyw2p+xapetXpp4AH5kj8sSMGndlUKPJc3w0U5am+unEib2/nXAeSz1VQfdXX/ABOw9Mel8c4XlMvo/pyXN9YAsJiIAAHfGP4z7O0WOum3uiTcaSQfkNj9sOL2y4VtHzhUqNpgTvf+RilvdaxULAt0G4JAmfUYZ5zh2W16mUlvJYz6j4TixHQEhUUAmTCgS3eO/nHnl7VbOoGyOdZjZTp7sCBue4/3gwBz+JR/6qWOBcxQqo5Dne6zcx5iwwVlWTRLhmg7AgD9cd6Syo4i+YCK27alK87DrBsoBg2GE6nYz5+uC+Ik1HC06YUKs2NzPeTj5eGkKrM1iSCo3EXkHbGr40tIlNgquZN4jDKjnRpGokmYA/X0xChRpg3DEQRE7nvsYwaOBpUou9JiGUXndT08MPvi04lxaOZatb9sK8/aoRtqhgZ69R4FsXUkq/8AbeabGeZSD6ddvBGDfdBQuq5Xv17+k4y4YNSeyVYsWJUAEyTpIDQY7E7jbDDieWXRY6TIuepHSZ64syOaFKolMHUrSwtdZtv0Mxtvgf2r4V72KqnmS5E2IG5A2Bw6d/CFVJgHDMtoUqjEmZIJM9Lj/WGGSqoXUMpPSAYJP7/thbQcjSJhhsfTv8t++CNWoFxYqYYfr+WPS1RyZ6Lkcpl5VqNGkAU+J21XtJ6wb7YCqcRpU2AqPAK/gEwegO8X64xv9dA0am+Rj74+puknUCVO14MmYvjyzls09Wui5+J0zKqA3MbjYi8jyf8AeFdDjVT3hoTppyVUD6777/riyhldMss8sAgnck79pmPrgutkqbOtRwwIEmG6gRMdotA2jEikrXyYqb6LMs9gev8AJ9MQzFemGgyqggyDHMeh6G98CVUVZUM8NFmvG+xnaw+mCctlkIZWMlhzSN5G/rjHDGRb8F2WRqtQ6SjaLSTceoi4IvhpwzKU+elXRDMlX96yhdtx369dsKEL0VpiodSFmCkWIP8Aj8wFPUWxXm82i6g6D+4ynrAAAFvNgcPUaSWyqmNKVbL04XTqOwDCRItMSOt8CZd2p1WgEBiWOu4jYRHwnx64HZCoHO2knkb0FlI6DyMBZzi6UyKYWYuw9Z6/Q9vyw47dxHaG3EnNQagQGAkSsi3cfiFtvJwH7Q8WSrTpplUCsIkpCwQDICjcEm2FPEeKsIdCANM7QfQ9Cdr4V0swzOGHxEza3nDipU7ZnKVvQf8A9TYTrHOLMOu1j6bfbE6PFWZdJABjlsd/0wDxXKHWrfje8d+m4xLh+TazMIUbbSSPnjo8cZb8gSGdfi7Ko1JBIMMuwPnC7LZguYY3OxG/17eMMX6g3B3GDeDrSQ2Uhj13/PbCcMI6HGNuhLn8xXpFHJaI02EDDv2Xyr5p1RV1Ft72GGVepSIgywO4i33wPkqooMWolqdvwnfwdj98BRlStHY0zdUPYwISXqUqZiSQLntJOm+Dv+mZCn8VV6h8bfYfrjAZTij1KgJM6yB9bef4Mb2n7Gvc1KqiBJ0gt+cY0jNPyLXg6eNZOl/2suu9i0E/qfvinM+2NWOQBe0D98B16vDqNb3JapUYfFMgDwIAmfXFfEvabLLTZcrQCsdnIErt6nv164R2ypuM5msdP9wk9BPqdrYzicZFWsKfvNAP43EKOt4E47nOKVavxuSQIDCzAeG3wsNFBaJi95Pzv8vpiNPwR2ehf/jKU01180gABkKJNp2JN59MVf8A+YoGp3YnoZBHrEDGEqVzgdqpwqYtH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3" name="Grafik 14"/>
          <p:cNvPicPr>
            <a:picLocks noChangeAspect="1"/>
          </p:cNvPicPr>
          <p:nvPr/>
        </p:nvPicPr>
        <p:blipFill>
          <a:blip r:embed="rId2"/>
          <a:srcRect b="7850"/>
          <a:stretch/>
        </p:blipFill>
        <p:spPr bwMode="auto">
          <a:xfrm>
            <a:off x="5086276" y="1412875"/>
            <a:ext cx="3806899" cy="2631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9" b="4386"/>
          <a:stretch/>
        </p:blipFill>
        <p:spPr>
          <a:xfrm>
            <a:off x="5086276" y="4117463"/>
            <a:ext cx="3806899" cy="239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2018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288032" y="206405"/>
            <a:ext cx="5868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Der Stadtpark als Ausstellungsraum und Thema einer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91624" y="952272"/>
            <a:ext cx="7232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Leitmotiv und  Themen: Was repräsentiert der  Stadtpark Wilhelmshaven?</a:t>
            </a:r>
            <a:endParaRPr lang="de-DE" sz="1600" dirty="0">
              <a:latin typeface="Arial Narrow" panose="020B0606020202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02320" y="1687361"/>
            <a:ext cx="498953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400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2020er-Jahre:</a:t>
            </a:r>
          </a:p>
          <a:p>
            <a:pPr>
              <a:spcAft>
                <a:spcPts val="600"/>
              </a:spcAft>
            </a:pPr>
            <a:r>
              <a:rPr lang="de-DE" sz="14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Aufbruch in die Moderne 2.0</a:t>
            </a:r>
          </a:p>
          <a:p>
            <a:pPr>
              <a:spcAft>
                <a:spcPts val="600"/>
              </a:spcAft>
            </a:pPr>
            <a:endParaRPr lang="de-DE" sz="1400" dirty="0" smtClean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400" dirty="0" smtClean="0">
                <a:latin typeface="Arial Narrow" panose="020B0606020202030204" pitchFamily="34" charset="0"/>
              </a:rPr>
              <a:t>Wie sollen Städte + Parks, Häuser + Gärten der Zukunft aussehen?</a:t>
            </a:r>
            <a:endParaRPr lang="de-DE" sz="1400" b="1" dirty="0" smtClean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400" dirty="0" smtClean="0">
                <a:latin typeface="Arial Narrow" panose="020B0606020202030204" pitchFamily="34" charset="0"/>
              </a:rPr>
              <a:t>Die Städte stehen heute vor einem vergleichbar umfassenden Veränderungsdruck.</a:t>
            </a:r>
          </a:p>
        </p:txBody>
      </p:sp>
      <p:sp>
        <p:nvSpPr>
          <p:cNvPr id="7" name="AutoShape 2" descr="data:image/jpeg;base64,/9j/4AAQSkZJRgABAQAAAQABAAD/2wCEAAkGBxMTEhUTExQWFhUXGCEbGBgYGBscHxsaGx8eHxobHhseHiggGh4lHSAYIjEhJSkrLi4uGB8zODMtNygtLisBCgoKDg0OGhAQGzAmICUtLS0tLy0vLy0tNS0tLS0tLS0vLS0tLS0vLS0tLS0tLS0tLS0tLS0tLS0tLS0tLS0tLf/AABEIAJ8BPgMBIgACEQEDEQH/xAAbAAACAwEBAQAAAAAAAAAAAAAEBQIDBgEHAP/EADwQAAIBAgQFAQYFBAEEAgMBAAECEQMhAAQSMQUiQVFhcQYTMoGRoUKxwdHwFCNS4fEVM2JyQ4IWU7Il/8QAGQEBAQEBAQEAAAAAAAAAAAAAAgEDAAQF/8QAKREAAgICAgEEAQMFAAAAAAAAAAECERIhAzFBEyJRYXEykaEEFEJygf/aAAwDAQACEQMRAD8AMXiKTfKhjynlpiJi4kqT26d8K+IVK0AMGSmGBRNJAIB5oJA6fng7J51lre7qkONiSxtboZEG/XDB+IUg5BoUtMkTKMYgaSNx9D3xncRd9sX5g5QQNDqC0zLSyw1gZj4o+mJZLN0hy06fkl6pUW3HKRMi3ywGuTNfMVvdFBpOsTAIU2gQPJ+mGTNmVih72kNLBQdQUmV5dxJA2mN8Jfkv5CffMwgojLYczVqgteLWIwp4llajAaKAAEyUpsoneDqG4w8p8NrkAPUdjBJiuw2NzZCY269PNvs97NPF6hSCVmXb8ItcDf8AXHOmc4t6E3C+MNRANSiWDfCWEGAukiSpO0fTBw9oqjg6FVABclo6RboZHTzhPneHo9NicxzDaZAJB2iDe0zbBtNstVqM1eo6m8aYI2GkCFaLz/q+DFIKclotbij6dDVKa+VLG583+2FX9Q6VA1Nl1IbEQZMk6gCIPa/jGlpZ/JrbWwAIklQBAWDdaY69f+cZ48ey71IfL8thr1uTAtMEgXHTFaj8HS+2XpxWvW95Q95Hu11VA2hbA2FgJudvIx9lq5bSoaqxgkw8AR28fvgULqdzRDjVIbb/ALZItv6b+N8aUZlgWdKdNdQBVdKQCBE2Qbi/8nEyUVscOOU+hJXosbQFMda6tPcb9RhZmKRHRlMQJ28ntjXLnM2ygL7tDbmE9BHw7ThdxzK1q9RS7IFUAAXPgnElyx6F6E/gqejTqVCVIpU1AsyhS0zq2IJEiN8C8SyFJaWpKuqoFlV0gTfyxg+IHfBFPhADqGaeht0vOGNfLq5BIPLsQB0BAEkG3jEfLHo0/t5tNtGaoxABiWMGSbfTxgrh2e/pyzIBDkagf/ERbtIP2w0ydHL+7/uqdYjUuo3IkCwjoRtOF+YyCZhUWmiqQSQWnTq7SSQT06bjEpeDzYNddnMrnKLh6tYu1QVSqqrfhAEG6mwM9Ri1c7SsVof5fFWPbmsI3EeuwxD2Xy7pmXGYVR/aMWBWeUkAmQSDItf0xocx7Q0kqKiANYaivS0ESBaOv541boq2rYjNdmHLl6ZiQCA7wI2uT3t5wFT4PU96tRaTalYMDDAEWMQYgekY0/8A+Vqx5UqMALjS5PyvBFv5bASe0DlZKjVIiQBFuvXptBjEzfhFqL8iniftSav9kroDECVDQbyQWLeOxwnz+bX3zrTnQrFVvMwd9h+WCqOSqM55QqTdiyn12vPXH2Zrgk6Dp0jROkDUB+J43Y3v5OO01TMZOTWzSZTM5b3KPUTmYkMOZpNpN2NjAJt2xm/arNB6kUqarTQ/EVUau5JF/T/eB6TXgzv07+flh3kfeUqqqqsoYcxP5idgLT1viRurYm3JUZ7KtNrEziqtwNg8o0f+O09bHY7DeMa+hwGmNRpIS1yWLahfcwDbA9AFqYcTp2uPyHXD4/a3QcVWznCeN1aQgf2yF5vIktse3g41XE6OVbW7V6juE5RywTfTYLI2F56+uAKfsZmGQlkVVEmKhGwHQCSDv22xnszQcmVMGNoAHrMeu/1GFNZGnG3F2RoZpjUZWUKo2MzPiO5wq4jxXVCqrjQQxmBaLiJ3wXla/umbUDLXRSbknpJsbdsRzjB2kuyMCedVIBi3WD9d8GPGlK6NOTmlKFNm64pxzK5dhTOWQMRIYBW3FjE/n2xDhT0c5m0ZFUC7FIiFW0mGNySpA++MBleF1NTEvqB2YCZ+/wC/XD/htGpltVRZ5lKFiIEEgmD3tgOLTBGdva0aX2g4hSLilSVAlNg2lQBqIPxQPQxg2v7WgXSi0Df4Qekem2PJHz7+8bmv3BMnsfGDctxqqVILXFtR6T42J8xjoprTOnyRk1SNxmPbuoI1p7oHZp1WsbjV+nfCrjnF6WZ0ioQ+kcsSo5oET3sN8L6efSsNK0meRE6jExcgDaLnfbFfsr7P+/zHug0SCZaTGm9oN/njRUuwvYtzDha6qgYFAAQYkaTvqXffecaPMcVNVFRFNOLxr2HbcDAntp7Pf0j02WqrO06gJAgAEahM3kj5YSLVY3Ajtvt+eDJ+URadBdcoWBVmLGd/4SZwfQydaoNSIxM9FOwm4Y26H6Y+4blKjGQlQD4tSruPmQIjBmUd8sSaj6FJsCwafOi464LVDUfkDyrVaNdvemCy3IMnSYI1HrfAWbrMHLGoWLWnVNu3p4xeKqVKjNVrdQFOjdenXlH1w4WhlKjR7zVcjTZPsBOCqTuyKN9MSVXClCraZUEwSSDfft6ecWVmapIMv3aGJH8F++LMylFY0UpiASahuJvabkD8sOcrmcktVqarYPYzUKsLiI1SR6jFyT7ZEr1Zn8g4VxMADwDbrYj7YOHF6SoSCSfwqNInfeEERO09fGEWbzAFVtI5dRgDaJtiL5n+TiW10DKrQ0bi4qLpelNjpJqOQpPWJjCOorEzoIjx4xMVL2t+ny3wNWzaqx5uk9zb/jriptugOV9mn9l296wokKrsSRNjYfDPmNsbxPZ52ktokXnW1tugGPLeEVqiVkqqhYAhhax8X2x6zR9rMuCVZoZlMLAmTFt8Fxjds9XHzSUasro+zrQSag6WCzv8/wBMSPAEO7sfoP0wo9oPa/Smmk12MMQRKgemMfxD2kzDbVqgX/2Mn1jB9OPgcv6mS7Z6VS9naepi2uwEXHXVPTwMHNwiloEhjeLuY2HmMeSf9Yrimumqw21AEid4MjeJ/PHOI+0NatoWoxIQnTaIJjc9TbfFVLpGb52+2a321y9Cm1L+3TIZGN2bo3cb2PfGdTiyUwFVEUbyAxJjvLR9umF2dzrVEOskwOsm1rCcBZXTUZRJPVgNwO4nr64qbZk57NflGJUtMqbiY26m+w/bAy5jSTJDgmxBAAHa9vra/nFfEOMtTylOgiKkHSzQplblb9z1OBuDJILxHTbfviLKzXknGTSSpheez9IELrMibHYjrHQnaMOuDcRoUaBqPRpVGa6gwG5Tf4h8rdsLWoU1gwpQjU6+7QmAY5XOzXkAdjhBxJy7saaOtMCFViOgvEecaNS7QXKlQ29pfadcyEUUFoKpJEMCST6AdOnnGXGYA/FMkifS8Tth77NuNZ1oDawZZvPS4w5z+aRqbIUUqykEBUFut5LD1GBlv3BUHJXZgEzdQMWV4IaLEEETaYsbfnjX0s0VWk8DU6iIItIBO5mJ9cZ/PpT1n3YXR0WPSRMYapxED3VNgyrTAkwWLQBsA6j6z6Y1c4vSDB02mEJmjVp1WIKlFJ3v8M9NsIslxJjAkgAWAPk7D+b4c0svVSlWDAIKimNUq0aYBC3+k4U5PIjcAmex+to/I4MlekWaloJ4jxurI57Hcknr3H1xofZDP5VUq1c1zlYVaYgzqBkgGNh9N98K/wCipNBKENsQzNFvmD/N8Qbg6lwyq2m0rcgx5mROLGPVlTmg6llzmWZcvRd6eqw+OO0sBAPmZwvzVFlJ79Qx+sN+/wBcW8MFXK1NSVWptP8AmFDDsymx+eOZ2oqQTUBL3OzLcxMiwvI+WNVKujsb7OcMz9OnTfVTl2EJqEqCY5t4MX2kGMTPF6RimwgWMaeWe3mO8YqDKVIFxI7FT3sdumKWyFw4lQTMNLISOxM9YHXHPGe2WMpcdpHK/DVeoK6adhyzykD07+MbjJezoYKy0aIlQwkobRMgXbrjEZnjNT3dOi1Faarsys5DGBO5K9jAwfw3L03UMXKuQ0aR2mRMiZWT6HGc+NPscORq2vP0UaKi1Xo5cE+8eBCwWAJsJ2XuLC19saanSo5GgWmnXzFQQdJlVXqBFx62nC3g1cUGDJUsAQCFBsfExgVqeTpczPVE35mSPTSoLfbHOQNourcHPumrMxp1XHJTgyafUz0mbHqF3wlyXB3Ut8O/f84674a5PiNGrVUUKTuQsMpLnUYFrGYXxGC6eVrueWlEWNwB9zvgPJ3RtxviVOSEnDePVE1GzmNPPJABnYeL4W8Yz9WtUUvEREqLek7TiFDJOKhqDUdO4Am3r98Fmm2YdYUhhc6iFAHXUSdOAqT0eZt1VgiSJsTbe8fQYmi2mPpjlfWjREx2ggx1BBuMVimby2n9/wBcT8gZM1NRETI2HfFtT3moMVK7jzbtE2/bFFWgfiBWe8x9sMKWZKo0gt1kAx6Tjm/g5fYsGSa0lJG03/2MM8pwY1ROpjG4Ve/yM4BySCoNRaxOwHb598MMkmiZJPcdvvhtTrQox+iOeyFOksqDq2JJvHn9sU5fMQAVRImAABsegxziPDyyCoQTB3FjzC3rgdqwUDv0g39cSMU1sstP4DHrPqAQwJkCfO/nC/8ApnNQi4O8kjr1+vXHFzRn+WxfRGthDBGblkxFzy/e3z27xWgds4+VqXCgkgjt187YIzXD2CgAyT2HX0xp87k0RFhgNIibX8/X9cKqziwHNI67fT98OO19m74sdCLK1CQAQQYHS8jcRidYkaehnrN98Mio/wAY6wBt6Yq4hly63lbmDHUSCNu5M+mOwd2Z4EcrQ95I2Mdx+W5ww4NwotVgQCwIhmCiBfeDBAGAkdBJUkAW9Ta/1wbxHP0yiaaegxzPqZtTHrf4fTzgddDWPbJ1csYhwLGIN7jr6YPzSPGgBaWgaYsb9TY74UjPsrDmYPIIM2Gm4tH64NzTVCPfH/K4JkncEwTLXxXyJdbY81LTFlDK16TGJabSJhlO5FjfwYP54Y02pDcE8yqYDWLQTbwD6YnVqNqIBBtE/t+WBKtKRHvGEiGG/wApBFvXDqSVEjUXcd/kYuqp+Eb28xgZ+G0xT102BeY0FyWi52iI+fXAvGMzCgSBptMkzudyTucU5PiRVoHKTAn1nY9RY/TD5NtJGa+w6jk4ALUhvAMMDJ6Dv8sQzOUpEAgN40mRPp+2I5+u7gwxJkNc7kC3p1xzLVS1Qsx92dztE9tN8eV8TvsWloA40KyqHJquNOkBjIUdBBn6Dvg/geSepSFQXknki4ggWPT641nCuMUqKMWpJVYgwSQARHw3kDGQ4lnmLu9GmKIP4EI5Y+KABYSJjzj05KC6CzXcE9mmWmteu5UVSoSmrMDDdyFPNGyxvAJE4p9quCf0zDVXdw4OjV8QIiNRmCL7x0xlKntXXqUqVF2PI2pDPMIEAagdh9b4hxXjlau4NapJAgEgfQx3EXwHM7Ml7QcSSqq00pLTKCCYEsbSe8WMScD8MrikKdZWAZGClTGqDJmCCp6iY7YBzGVIYSW63HTtv/LYEocRYGOgb4T3Xx6YkZNrQHPZra+fphveLUn3qSS24JJDJqgBthcRY4ZZ1IgNUhB8ILCAJ7Ta/jphAcyuZWnQoU0p1C3SwYztYALcyWv98MOJ8IrIxVnpCsV1CGkATYEmOs7TjVzyo040t+QTOJQYSHlu/T0sP32xT/S6VBQhJNj8Sna28gfXC7+sMlKgBZZDMpmT1MfIknGo4fwwLRp1gRUNaYQBoCjuLaib+kfRNuKEkpMr4MiJTPvlsqnnD8rf+IjrtbAmczNF25EEAQRJN+s4jxJzRbl1U9Q+FpFvnuMKv6cPcHReZAkT6W87HAjjlsMm6xGDZqjTYKqhCNnAItAsbmIv9ccq5FKlwY6yGAn9MKc7lGm5Om8MLgxt15Z7HApqtpW5289Zw3xJu0xR5aji0bbivC0pKpoa6jFirHWAQOnwm3kGcAUcrVQ61C07EHnJleoM2jAuUqMpOnqDIP8AN8MMpwis6ytOoWJi6kAjvJi+PO+OT2zqTdi2pxQkBdoGmwFheANwRfAjqoXUWXxt9MOMz7M1FHvGK04gm4Jv1gfvhOjNqsrHvAmfNu+M5Rp6MpprsIylQATInpdYjzJk/LBBrSmldKzvvB9P3wLSgqp0LvBJuD4vtiv+iKvpkrN1uNJHhiNsDvsgwytMsJeNVzcwIWYHS5AjzIxx2Bjb5D+Ti3IIiQlSobEldOlrsZgyRAmO+22Ls3xRgSA/4jIUqAZjVGgARYbdselciSRtpIGzGYqBSeaCOosY7dMLH4W5adax/jB2I7+P1w0q5yFYCkHJiNUnSD8R3ieoti7J5aVDOp9331qviCxB/LFi09nNKQrHCkidTST4+V+++JZThtQb7yCpBBiLydr+mCpSPhiYvJt/z+mKDnyF0rtN4mZnr6WxOTS0Bxii7iwqe8ANVitjDtqMjYRFh5nFbZ6LT6+uJZqnUqrqpJJVediwBjpvbCuvl6oglDBYAmR9Y/XbETtFbHKqfikW6Tf/AI9P2wxqcRpmmQKKrUJvuwA8MeYNt98Zqpm4Om9sNOH0w1MMzMT0g2HrO/S+E9ijLwhTmMuHYjVHVWKgAnfYkx23xNM1CwzLqEahYxO21rmMOxSpixg+SZ/1hHxGq1GuQlMwbiIKk9QVNt5xk4sznGtl4q80k8pselsdqtcBWJE2OobqTEiSYjqcBUq2+pZE3ExY73m2DqXEWpghUDz8PvFGrY9RZr9YGOi3F6Img/hdKpWVSi88MSAZI0kzG0xGHT8LpqIqOlNvxamckTBuAhAsepwg4PxdqbE6RdSCDIA1Tq+EjudiMLM5n8xUqTUZTECQsGLAAj0jGqnbNE1RoM9QysEGoagj4QhAJEdSbdTOFOZoUtQZAfM36z+eNVW4blaNP3jc0JPNU/F0GlR9jgOnxdBIXK0g/NBKiL956gbRGI5JsbhWmDZjPUijE6gbaUUCBCgEzG5MmMZ2lnBqPf8AX69ow5oUdbEooJjURuLbmDhbnODMvOq6BYHUCoJ7bG5xzTa2ZTjLtBr5gsAoMMGnUGtFoH1n6jHKdJ1lhrsCCAejAXNriY/1hNQqVlV9QUnoBf8A5PpjT+xeYovP9UHJHwlZ0sOxjqIO9jODhd5dHRtmefKuRC6QAfr2/XBNFxTB94E9T9hfY4ce1ip71qtIFEmFQIFkAdpgnrO58YUUKMwpUgQZ1bkEXJwsE4lwGGRzSuPhC+kYuehTkMRzAyDaQR8sfcI4MFVYYlgeYG0r0iL7YdZ2kQmsUhAH/wAaKT633+k4xXE70KKa2/Alyb6G5Ry9AB+I7zG/TDThWWrlz/UU1CxZ1DdTsU6euM8OJKwJViYMQ5H6AR6YYZfizr+I36MZH7ThqMo7ezaLXJFK9/t/PkK4z7K0eZgpDbyvX5n/AHhb/wBeejSSi0stMEJCsrCTJgjrb6HD+lmalQWZh1MLIxHMcMp1BGm/dbGR1tjaEk+zKcJR+jE5vinvSdWnSTNgZBPk3+WCMorOYUavQSfth/7QcGOZcPUfRFuRFUn1jf6YXjIVsuJQ6lG5X9V/bBnozSZCiRMjlMEQdriPlhfxLh0xFMA9wxUR6AEfljQZnPCrTClNLAklh1JAF/oL4CQMJIk7WN/nhxmvDNXxNdoqpkNzVVI18wYWI226Hp9cMuHcaqUjpYmovTVfr6/bFWZ92iqGMpPKB+Ef+NunY4O4TwqhUpO9zDWOqBpPQjv+2I5KtnRTb0yjO8eZxpRBBiSRFp26kzij+pN9KgKB22Pftv4wLnHUOVUhlU2jqO3y2kYccDfKMNLioHO8udJtYcsE3nGXpp7HavZna2ULvOtRO82/Ib+uGHCqRqBqbRURNjHUf4mdvNsbJqOWRWCiiDDjlTUb/DzH7HpjK5bJIDIcmIBCwAfXvjObigShTtAeayTU3Pu5qpPK7KbxBIN7xhZUpQS0KpEwo7np1j54e5vP0aUyDvcxIG3e3UYS5yi6KWRjUpnqNx/7d/XBUm3oxmqIf1RH0jf+RjmbPvFHMQFIIEm8GYj69MV0kJhgqnoQTuOh+WGf9MGOlRqmIkAGeoHTvjSMW9o5W9l2V0pSFfWDEyugNebb2+2KaM3AUAncBRe89vnbAudy4K6I0nZhNmINiR0I7jFf9Z7sQeVt9RnbsBtBnv0841trsbl8jGnRcyNPrLAfY9cUPTJlSxUdxe/p/vrivgqtmb01JIE9B4mcaPLez7BWNQ0lEbsW5e5j9z0xf9hJNox2e4WxDFKskA2KwGje8nDLI5gQFAEEC0x8/nbDZctQRWf3xciQoVYk9JB2BF8KsvQp1KpZdSk7gbE/O84zlKlQWsXoZcQ4jTWVpil50qTEgSssT2I8GSDfCrMr72GaxXYAd/O/86YFqcKag7Xc6mnUwuLdfn1wSYCASdczYWj6XP7YTcXErdrZWuZAB1KGDDZ+3Xf+Wx9kaCgcjspuQsSL9iWN48YCzKlWKvIM22G3Tz1+uCcoRA3M/rjBXEyXew00eWxJPkiL+IsfM4W1qrBiNN/XGqfiWWWksUgz6YAIO8kyTseg2npgFMp72oayU1UiA0mFHaATYd8a4KWzWUFWhXlWao604Ysx5Qe489D640VLgFZtRflsdyCZWJBg233wlbWraluUMyLgeZ2jF1Xj9YqQWM3IIgX/APrH02xU2tFi0v1DWpVq5YGmtWmdzpjaREg+cKuMZqpmKQFR5OvUQJmQNySIIufpizgvDXzCvULqpBE6iSxJm+1/n4w84xlKa0yajyAV0ilSVJYiCJMnp+Zwmlf2JptfRhcm5YhRuSAPDevTGqz2dFCmkhfebGTtaenm+Fa54gyqaV/xJkgbfF1vFxthdnkVH1hW0kXk6oPqb4SVdmX6eh5wzLPVKhlqsrEmVUknyO52GO8c4cVAJ1U1cCC7DUYsSACTEjrgHJ8bqooZNTaRyLJ09/WD4wFRzTuQ7AsSJvPUD5Hc2x0XkK1QflM/yFGLKSYWsPiBEH1g2+4wyyPGKtIBqi+8Q/8Ay0hDD/3T+D1wuymRdwIUc2wLAbeCZwRVrjL8khyNwjSot/lHxfXA862Xf/AnP1ctmdL7OpBDhYa14YbkYtztejSpD+1reYL6jedhpPwgW7nGezufbXrA5Tb0ANpjqd8HZvMWQotmHORYz0t19d8H1Gn0G+0el1vauk2WanTp1dZpFRCCASsbkiR6YymRJIjUmqJZWIUk9YUkn88JKWfrhbnWgteQQYmP5OFecyZLirSqGm4i1/sR+XWcawdrZxu2yzRuBboNvrhDx3LMqEmugMiBGmT2NzNsBp7QVAj0nGp4gMLTInbvuLYFSsrrEagV238bnrgT5FDVFt2dytKsN4HeTP2/m2Cv6zQeZtJI6Ex9cfcMzCmmLSRynVMgjob/AMnFzqrdBbGEpK9n1IReOv5KMxU94AtUtyg6SCBPaTG3884Mp5BlowpKsyn4oP8A/NvniyuMuyEqyiT6FTawAWT6HCZ8yRsTbY9v2vjec4nyuj7LZArT0gy6fEniTBB+lt7HHUckiAdQ6gX+3UemD8pmFqQpsw6zef0OD+HZkUnL1Rsl2Ci4BkCD+Lb79sJT1YkkxHmatTUssykDqIkdJ+98WUW1EAnTMCQD9SAL/wCsd4jxha1RWtK72mx2kE3G/wB8d/q3WJYlGPxLAt4tA9MRK1dHOr0XNw2qWIRXcbSVIBHY6gLdIxXm8i2VjZXgaqZIIKH4SD33t9+hLyfFqyOssXRtmJOmOx7HpfA/tS5qurIVGkQR3O4897ecZzaemc0sbA8sqNVXVCUyeaNx5FoHpjXHhWUoL7x9ZF4ZnjqIICi9unnGATKVCR8ROrbTA8bm1sH57NuxCsYgAbzvtjlJqkSMkltDirxRZYUqSoJAB0gtYyDJkgnbA/EMo6gmsq87XLfEDufI+mHmU4JlxSSoyt8GokvAtvAHTpG/54so5vJgAJ7u9vhO5HUxPiR+uHlE0cH5M77P1RlmDKkqwKhdJ3N5HeL+mK+O+0DVnC6iKY/DphdQtMHe0b+YjDP2t4krpSRGLlWmAdlaRI+fTCY5JHp66cnexg7dDF8BTqewybXsT0RogmQoJBMgRP5YPo5RaSl6s02MadRAn/1G57z0wbwfjNOhl9LNHMSF7ki1+vXCc5k1SfeANqsQwkdh6RaMWXKr2tHNJJNPZHilf3jFWJdidQJOwiIAAAjbecG8O4c9Q3p1iIIGlOoEgSYAEb3wv4TQShXptMw4MiTFxb6bY2eY9saCvASpUUuTqJgXEAEDZvNtownyR/xOilVtiPNezVSrMJpQ/wD7GE332J84zmZy3uarUOqC1twdiO4m0+MbXN+0VUKRTy8bEM28T8QG+MvmMxqqTULFi0mVIJn4dQBt2t36zgOeWiTUfAPw6iTmED/BIAHRgSJv9fOPQKuUytIty0RfckN9CcYkZRi/undQgM+7GrUrECwKgldwb269MczuTC02NQXmOW5iLNeLdDb5Yjk6RYSxvRrON8XoGjXpI5OpYGlDHqwHi++MY+TAXUn90RcqbL/9QZ/bHMvUYc6CAQBIK3jYnvi6qWLe90kNtrWwaP8AIE79J7bHATYZTz2yOR4hURAtOqFRyNc91kgTc7995xRxXJVWYVWqaw0xB9ZEQI3n54pzeb1MddPRUtdTKsp8E77XwZlEHK5JBFjHbtBt9saRyTtETs5wTL66qIxlSwEDf/n98M+KVMvRZqdNS9QWu45TP0J3tgSosm4vEAixHoRed/rirLZdUblUKZ7dfPzxrt7ZomkqogrMxHUAkkbb7yP2wHxBqiCVps8XMdL+MPTknHvOmiAw8Mbbb9MX5ZadL3xqDlWCtWDaDfSIvIPbpjnFAxsyGer1SFVZU7kTEi1x49CcEZeowvF4ibT1wxznEwzSugibEDefB2+2E+flAWVTBMnSCYPf0wYNrVA6GFfUgUyIIJI/m3yx2pmiVC/OY8gCMCZUOwEQZANiCOYSJvAMdNxj50hhqIBA2NjY/hP86YHc9nZbG+UoPUEojNabKTtvhqnAKppqRYknUGMAf4nrO5nBHs5mBToKGJEqRbyTHywY3FwGMIGBiNQkgiDc9ZiPQ40zb6N8UY32q4S9JVMqSCRInl8g74V5CuwOkwSAQbG8bHyfzxqeL5StmKheyr0ABtO9tsTynC6VNW1gF55HLxpHUadjPfBcW+zJq5aBPZuhTSvLnVKMTT0tM20GADquTAGNnlsyL6KDQSbrR2M/CdbAz8ugxmaeYpo2oNDRErMx2kR4x3+ultQRyYiZP53JxXA19R1Rm88rpVCgEhmP0MwR0jE8wrIdJBB7NbfDM5OV1e9UtFkEsfQwCB1644vCqz70zvJ1fY3uLg38eMT09GWNgOVALQQCLGO46x9PvjVAUa6lCGKgTrLAE7WIEXGMlUPunZSFJEgzFp6T+oxdk8yRzDobj0Nvv9MXjS6InWgvOcJpUn/t6oYDdpgifsZ+2BleJA2O69/I84GfiB1EMWMGBJMx5MX6384nTqtIgEwZtc+uK8os60ws0HVDKvptMghfE/OMQpVIvJHUXJg+J/l8aP2i4sgoldQ1ONKTaWO0QN+vrjMcJRqX9ym01FMtIki/Y2K2xYvLZrJKPkYUctrQka2fooRj8yYjvirPcMq00NR6ekAXNpgR0v4+uNJwr2mLjSwg+LWHbzhdxn2h/sOAFZjIPMLKewPUC3zOBOdaZ1RrbEozzuI1EADYEi3gYpDspJiQt2MHv438/XAtGuAdM7etx67Th7kHldxb+Xx5ZOmZfqIZXi9ZaLIASm7AEwQf8lU3F+p64X5mnUVfeUyEY/EBIkdbE38YOzFJhekYOzKvLqFjBg37/wAGF+VqnXzQQpNmBPexGNck+9hBM5mBChid5Inf+TiylmtI1X09+09/ni2vwtXZ6jaVLXAWYn06T4xfRyaBSL329f5OG4WuhKLBs5nbponmUloi9yIuZ7dOgxdkaxDRMlug/KJnf88WrRURYW7/AO/ODUytTWx2ZRrPpvPbCUCqPyU1cxTJDBHWO53O4MEA9bKZ+2KM0oqMupTTqRy1EG57HofQ4nnKRA5TqLJPLeJmxF7+POE+X4rWqkiqVOkDTCwPJPmQMT07ltnPuhutKCrlj7wWkWkfrfvi53Yib23Pz69sM+H8LZkMuiBl1BibiBMep23xaj0KrsodpIVSFAhgBvJE7+mLXGh4irLBiHVY+GTbot7dsXDKnQktCuGdd4kW27nafOHYy+WoKGZEMMCSxJkQJGmTb674jkeN0mSoVhQEYQqg3Jso7CbTaIxXyJFx+WYjOPmhVSmvLTcSZUD/ANrkT/zh1w/hra+V1I+IEyJvcQPl2xRUKk1KjVCzCTBIAWBMaZ2E7+cW8NzgUnTBUC5F4+fbGEueV66CqUvof1MjTQNrbUGdGYoukrJPKCT0x1stlUXWUmAxJdviAuN+XYHbGazNStUqalbXqMRYaYG3pb12xzimRVqRD1Dt+G5i2+Hm7vwVy+EMl42CaTIopaVEhUPQzzGPi87XwVx2oKymYbUZIPWd9sZfKCmrLJeAAAs2M9T32HXphr79IMLDTv47Yii5bR0ZOnYFT4bTBst+wJ/LbDTI5DSOQBJJJBkg29QV/Lxgds22kAADyPPft8oxU9Z4gkwT1xpDja7YUqDmpJBMQO62BPnpOIKaFtSlo2sDv647W4XUVNRKgQCFLXMzsPltvcYAqPWp6WRWEm3Kb+Ra/XCcYrdHDj+pn4aLGwALE7AQB8hAxM+/jZKY+WM7V4w5cSxJmI2OLKTe8mKgBBnmkztyyNvXEUldS0TIbZimdIapWMEwNPWPS2BgaI2VmPkwMMXyiNSpoCZBJPwg3An1Egx64G/oKaglm0wYEkX8+O0fw6a8Muyh87B5URfUTi2lTr1BIWoR3UED7AYvyPDkzat7t2UoeaEBJBtYn9sTr8NzOX0rRzBAIJIqsIF9gFuCd+1sZPn48sE9/AsJVfgcZridKny6kuFJKQAsTIIJkm+F+Y43TKSpZhO/52nyMZapSQhTZWvMEkz+x7HFtOvMDTJBtFj5274yanLwNcsk9CCtmWLuWHNqM2jc9YFptfDDI5oi9iNiD2/10OGeZyL1rGlYbdD6EyCcD1wCqqQF0yo0xNu/f/nDcJNfBhi7uzqATIAnyB9DOGPCqa6mI0gEbEQV2EAxJHqf9qciCGIa6nY+f3H64MMq1jfoRv4BHTG0drfZydBXHuGe8TyjAgD1k32+e+FTcuhlbccrj7g9O3r8sPcvWMc3+x/rAfF1UAaog9O4/TffzgqSivobp7AxU5gwhT1jv3HbribspYsyqxNpAF/3wfwmnT93XqMgqBFLiTGkdRHWLesYz2VzOpVP595/n2wOVpx0F9IMaihB5FHUx8un0wbmsq9LSW5dQtHax2+mL+BZbLtTJqliwaFCmBFpnzjSZSjl4OimiwD8Vzva/U46M4LXkcY2ZbLVC34T6wY+uwwp4txILWSkUgt+MmBHX1HzxtvaDiyBWXWh1CbWm6gRbbeTNoG82zWZopUgxdZKm9mHoL+nXGLcY8idaDKNdF3CMqzwShZbjcDwL4cZHhwZUGtFZahlxBERtFiRjNPn3o06dP4dTGSCIIFwsnaThjwjirLU1U91uDuBvG9j/wAY0lytNUO42E8TylGkoqOWdnLcoGkWPSxtcTgbJcQhydwRBuTY/pYYW8fXMVKlNlDOF1SLD4oM9OuBMtTrMXYpoC20loLE9vpvffAllOnEDl7tGv4/xWlSpg25lAhFNiREeuMvSpq8heUg2JG8Xv3GCMssA85A/wALmbXvsMdoBUJ0ruZPX6A2+WEozbvorbdFPE+JVEFNeZVC6TFwSABv9bYq4cS0Msqe5t32m5g9sHpmDq1AbmYv8sV1Qxmdz37/APOE+NuOyO27ZXmQjuWY83+XX1B9TgfI5RgagLiG2a8kA2nphHlOIM9ciTpAPKbXAuDHWcafJUHcciMYMfTudtsWHE4r3Eir2coCBzMWbvsI9OvTfsPOO5eEPKALzb7Y0VPhyldK0rkAFi+xm5hQehE+MU0eACF1VSSTGlREfmb26YaUENQfwLspl6rmUBJPaOv5YXcVouVZBIcC3een88419ChRCMq6jDxBcxHUFZF/li8MESqqhRFmssyvSwF53gY7NeBem2eTcAckNO5YDm8+ekfvjecI4RUemlY6NBIFyeonoNsZQmkTqp6RJluxI7r09P3xquF8ep08qoKkshEmJgDv2XElyoHHj02Os7w9WV1JQBDb3SRM7nVJ7Y7/ANBor72KTHQoPO1xMXiwNz2wnqe1/vPeaFHMZKggao+GJ/l8DVPaFihFdGBcctRWIidgfI6TvjN8ng0UoI1bgUzyikuqkAdIHWPTmwk9qK61UREq/wBxVFjHKYMADci4vjI5hqtMhmZq1MfiUkEDyAfuMWVBRrpNJgHiRJv6E9evbEUrB6qaqhdXzlT32mqgVgtmH4otM9d/XF9RmHwRJBuTF9xtb5+MRfL5ooC9MsFuDYn7Ek4i8hQRAvHrH6j98TkTT2Y+AjJcQb3iqCSygTEmO+NPTKVrVFDEbSB88ZeiU1arrU7jr4PfDFOLUkXmIQgyQZIYeDvMdMKG3cf2LBryaakoQQlhGwt9hiL1AN4HrjIpx6oamotyzt0jDriCZerBYSe6yPv1xpGmx5WtBVDh1O5WlWqACNRXQAx2ux2iMOUyVUFgtPL0NI1Q7s5t0HQk9sY72p47VzLvTps6UwRqUtuQNyBv03wJ7O+0lShU93UOtWte5BJFxP8AL4V30NKN0barR0IzPmWAKs5CAINRi1t58YWZbieRAaKMloguSxUzc+Zthb7T5upV92kk00BCgLeTuSR8sJ6GXqGwQ+psPrjB8jfTBKVSpIf+1S+/r06lP3aIy308oABiyzvF/wBsQ4sadMrUVTzwDUk2A2+Z84oTKNC85BHbz0H874mHFIx8St8Sm5n/AC/1iLkTdM5slRzFxfm6Anf/AFhfxSlWdtSrqUQIkcn+VjuJ/m2GmRSkzEU4iIvYgiIYE72BxaqHc2K7HeR2IxpxQSi0FqynJcO/skPtUBDQfFh8pnCf/o9Wn8MOLCdW4Ebg7HGlyrqsmN72P6YFz3FqZPu1+LyDtg4utCajQkylU0DUaq+mSNIBJlRA+u/TrvhzR4gjqYk7SYMd+18CAgm4se+3zwtpVyoIZrhuhnrYekWgHGcuLJX5CnQdxPhxqH3iPBA63EemBchmQZl1JmJBgbAyvXB1GpBuC2q0AxJPmO+KstRCpCqAuqe9yPrt+WFx8blCpFrYVRUOSrDUp3Vrg9t9ojA1TMjLkKqhAQW3AHyHfDXMcGKIzVHRSFDBSw1NO0Dv4wDQoFzHuy48An740hxKKaYqvoVZfi/vajotgPxTvfr4nrhpT5iL7+cKG4b7mqXWAjC4BnSZFj4/LG64DlFOWWrpWwgkxuT6TaO/U4ScEvaXjTaAv+jqVJWp7x4B0orN0lpIkCDA7YjlvZ3MPo5Aocwpci94O0kRhpR9oTrIBgHkkW5T8VjPSbem2LDxWmukswYKbqZjckruRf074PrJ9DUV8kMnwk0kealPUGAgLqJg7gkxAPjBLcHoM7kq9XkmTy36kgaRG+EGe45NViimN9MWUHpHadMehxXnPaCo6MQdJiCVaLdrdD+uC+UvsSsT8R4N/deooUEEiB1FxfsdsN/Z3PpSpMKjaTqMAiSeUD5Xm/ae+F2UprU5wzNF2BMb9r3P8nAvEFGvlEckEHqRtPnrHnxgKcqpmSlirSNbmPaejTZSVJ0iCDsSdtz3wi4rxjMMoNBY0GQepPp4wvRGCQyzTiNDC4v0J6ASfGn54Y5fhjUkJU6huF1A28Hr9cc/UW0iS5JMRZTjjBoeVd1MEd/xA9r9sOeE5ptJAJgmfWRimi9GraoGETsR3v8A+QmTt+2KqNMU3Ogtob4dRBttvv8AXvitqS1phjJ/IRnctSdghUamM8tjI6yMV5rg7qA9JnRx3khvBA2PoPljnEsqSspE9pifTzhNS4vXPK7tymCGkGB18mR98dGGuyNq9j/g+TyzIzV101eml9AU9ypWD5jf7449VkmFFRIuBJnbZjA2m1zgXKZX3qtIDpBJkwY8XEnFJpGmJvVpgaZB50B8fij6+Mc5LyiqkFV6yD/tIaR6SYDeq3/Q4CrZKlUaR/bqDeLT5I6jyMQymVosQQ5ALbAiG9ex8YvzHDqh02aoLwRyst+5gfltviPbtEdMEr8Sq5ZilMqV3vDb/wA6d8X1abVdLMIbbaBeTYzb54nmPZmpUN2C+Sb/ADAset7YcZP2bqtpCGo2noikg+u9vGNZJySIl4ZmPdkAQCStgIvb8/1xdVNIkLmJUGRItH83xv8AKewVdm1+7Ckzd2j1sCfyw2p+xapetXpp4AH5kj8sSMGndlUKPJc3w0U5am+unEib2/nXAeSz1VQfdXX/ABOw9Mel8c4XlMvo/pyXN9YAsJiIAAHfGP4z7O0WOum3uiTcaSQfkNj9sOL2y4VtHzhUqNpgTvf+RilvdaxULAt0G4JAmfUYZ5zh2W16mUlvJYz6j4TixHQEhUUAmTCgS3eO/nHnl7VbOoGyOdZjZTp7sCBue4/3gwBz+JR/6qWOBcxQqo5Dne6zcx5iwwVlWTRLhmg7AgD9cd6Syo4i+YCK27alK87DrBsoBg2GE6nYz5+uC+Ik1HC06YUKs2NzPeTj5eGkKrM1iSCo3EXkHbGr40tIlNgquZN4jDKjnRpGokmYA/X0xChRpg3DEQRE7nvsYwaOBpUou9JiGUXndT08MPvi04lxaOZatb9sK8/aoRtqhgZ69R4FsXUkq/8AbeabGeZSD6ddvBGDfdBQuq5Xv17+k4y4YNSeyVYsWJUAEyTpIDQY7E7jbDDieWXRY6TIuepHSZ64syOaFKolMHUrSwtdZtv0Mxtvgf2r4V72KqnmS5E2IG5A2Bw6d/CFVJgHDMtoUqjEmZIJM9Lj/WGGSqoXUMpPSAYJP7/thbQcjSJhhsfTv8t++CNWoFxYqYYfr+WPS1RyZ6Lkcpl5VqNGkAU+J21XtJ6wb7YCqcRpU2AqPAK/gEwegO8X64xv9dA0am+Rj74+puknUCVO14MmYvjyzls09Wui5+J0zKqA3MbjYi8jyf8AeFdDjVT3hoTppyVUD6777/riyhldMss8sAgnck79pmPrgutkqbOtRwwIEmG6gRMdotA2jEikrXyYqb6LMs9gev8AJ9MQzFemGgyqggyDHMeh6G98CVUVZUM8NFmvG+xnaw+mCctlkIZWMlhzSN5G/rjHDGRb8F2WRqtQ6SjaLSTceoi4IvhpwzKU+elXRDMlX96yhdtx369dsKEL0VpiodSFmCkWIP8Aj8wFPUWxXm82i6g6D+4ynrAAAFvNgcPUaSWyqmNKVbL04XTqOwDCRItMSOt8CZd2p1WgEBiWOu4jYRHwnx64HZCoHO2knkb0FlI6DyMBZzi6UyKYWYuw9Z6/Q9vyw47dxHaG3EnNQagQGAkSsi3cfiFtvJwH7Q8WSrTpplUCsIkpCwQDICjcEm2FPEeKsIdCANM7QfQ9Cdr4V0swzOGHxEza3nDipU7ZnKVvQf8A9TYTrHOLMOu1j6bfbE6PFWZdJABjlsd/0wDxXKHWrfje8d+m4xLh+TazMIUbbSSPnjo8cZb8gSGdfi7Ko1JBIMMuwPnC7LZguYY3OxG/17eMMX6g3B3GDeDrSQ2Uhj13/PbCcMI6HGNuhLn8xXpFHJaI02EDDv2Xyr5p1RV1Ft72GGVepSIgywO4i33wPkqooMWolqdvwnfwdj98BRlStHY0zdUPYwISXqUqZiSQLntJOm+Dv+mZCn8VV6h8bfYfrjAZTij1KgJM6yB9bef4Mb2n7Gvc1KqiBJ0gt+cY0jNPyLXg6eNZOl/2suu9i0E/qfvinM+2NWOQBe0D98B16vDqNb3JapUYfFMgDwIAmfXFfEvabLLTZcrQCsdnIErt6nv164R2ypuM5msdP9wk9BPqdrYzicZFWsKfvNAP43EKOt4E47nOKVavxuSQIDCzAeG3wsNFBaJi95Pzv8vpiNPwR2ehf/jKU01180gABkKJNp2JN59MVf8A+YoGp3YnoZBHrEDGEqVzgdqpwqYt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4" descr="data:image/jpeg;base64,/9j/4AAQSkZJRgABAQAAAQABAAD/2wCEAAkGBxMTEhUTExQWFhUXGCEbGBgYGBscHxsaGx8eHxobHhseHiggGh4lHSAYIjEhJSkrLi4uGB8zODMtNygtLisBCgoKDg0OGhAQGzAmICUtLS0tLy0vLy0tNS0tLS0tLS0vLS0tLS0vLS0tLS0tLS0tLS0tLS0tLS0tLS0tLS0tLf/AABEIAJ8BPgMBIgACEQEDEQH/xAAbAAACAwEBAQAAAAAAAAAAAAAEBQIDBgEHAP/EADwQAAIBAgQFAQYFBAEEAgMBAAECEQMhAAQSMQUiQVFhcQYTMoGRoUKxwdHwFCNS4fEVM2JyQ4IWU7Il/8QAGQEBAQEBAQEAAAAAAAAAAAAAAgEDAAQF/8QAKREAAgICAgEEAQMFAAAAAAAAAAECERIhAzFBEyJRYXEykaEEFEJygf/aAAwDAQACEQMRAD8AMXiKTfKhjynlpiJi4kqT26d8K+IVK0AMGSmGBRNJAIB5oJA6fng7J51lre7qkONiSxtboZEG/XDB+IUg5BoUtMkTKMYgaSNx9D3xncRd9sX5g5QQNDqC0zLSyw1gZj4o+mJZLN0hy06fkl6pUW3HKRMi3ywGuTNfMVvdFBpOsTAIU2gQPJ+mGTNmVih72kNLBQdQUmV5dxJA2mN8Jfkv5CffMwgojLYczVqgteLWIwp4llajAaKAAEyUpsoneDqG4w8p8NrkAPUdjBJiuw2NzZCY269PNvs97NPF6hSCVmXb8ItcDf8AXHOmc4t6E3C+MNRANSiWDfCWEGAukiSpO0fTBw9oqjg6FVABclo6RboZHTzhPneHo9NicxzDaZAJB2iDe0zbBtNstVqM1eo6m8aYI2GkCFaLz/q+DFIKclotbij6dDVKa+VLG583+2FX9Q6VA1Nl1IbEQZMk6gCIPa/jGlpZ/JrbWwAIklQBAWDdaY69f+cZ48ey71IfL8thr1uTAtMEgXHTFaj8HS+2XpxWvW95Q95Hu11VA2hbA2FgJudvIx9lq5bSoaqxgkw8AR28fvgULqdzRDjVIbb/ALZItv6b+N8aUZlgWdKdNdQBVdKQCBE2Qbi/8nEyUVscOOU+hJXosbQFMda6tPcb9RhZmKRHRlMQJ28ntjXLnM2ygL7tDbmE9BHw7ThdxzK1q9RS7IFUAAXPgnElyx6F6E/gqejTqVCVIpU1AsyhS0zq2IJEiN8C8SyFJaWpKuqoFlV0gTfyxg+IHfBFPhADqGaeht0vOGNfLq5BIPLsQB0BAEkG3jEfLHo0/t5tNtGaoxABiWMGSbfTxgrh2e/pyzIBDkagf/ERbtIP2w0ydHL+7/uqdYjUuo3IkCwjoRtOF+YyCZhUWmiqQSQWnTq7SSQT06bjEpeDzYNddnMrnKLh6tYu1QVSqqrfhAEG6mwM9Ri1c7SsVof5fFWPbmsI3EeuwxD2Xy7pmXGYVR/aMWBWeUkAmQSDItf0xocx7Q0kqKiANYaivS0ESBaOv541boq2rYjNdmHLl6ZiQCA7wI2uT3t5wFT4PU96tRaTalYMDDAEWMQYgekY0/8A+Vqx5UqMALjS5PyvBFv5bASe0DlZKjVIiQBFuvXptBjEzfhFqL8iniftSav9kroDECVDQbyQWLeOxwnz+bX3zrTnQrFVvMwd9h+WCqOSqM55QqTdiyn12vPXH2Zrgk6Dp0jROkDUB+J43Y3v5OO01TMZOTWzSZTM5b3KPUTmYkMOZpNpN2NjAJt2xm/arNB6kUqarTQ/EVUau5JF/T/eB6TXgzv07+flh3kfeUqqqqsoYcxP5idgLT1viRurYm3JUZ7KtNrEziqtwNg8o0f+O09bHY7DeMa+hwGmNRpIS1yWLahfcwDbA9AFqYcTp2uPyHXD4/a3QcVWznCeN1aQgf2yF5vIktse3g41XE6OVbW7V6juE5RywTfTYLI2F56+uAKfsZmGQlkVVEmKhGwHQCSDv22xnszQcmVMGNoAHrMeu/1GFNZGnG3F2RoZpjUZWUKo2MzPiO5wq4jxXVCqrjQQxmBaLiJ3wXla/umbUDLXRSbknpJsbdsRzjB2kuyMCedVIBi3WD9d8GPGlK6NOTmlKFNm64pxzK5dhTOWQMRIYBW3FjE/n2xDhT0c5m0ZFUC7FIiFW0mGNySpA++MBleF1NTEvqB2YCZ+/wC/XD/htGpltVRZ5lKFiIEEgmD3tgOLTBGdva0aX2g4hSLilSVAlNg2lQBqIPxQPQxg2v7WgXSi0Df4Qekem2PJHz7+8bmv3BMnsfGDctxqqVILXFtR6T42J8xjoprTOnyRk1SNxmPbuoI1p7oHZp1WsbjV+nfCrjnF6WZ0ioQ+kcsSo5oET3sN8L6efSsNK0meRE6jExcgDaLnfbFfsr7P+/zHug0SCZaTGm9oN/njRUuwvYtzDha6qgYFAAQYkaTvqXffecaPMcVNVFRFNOLxr2HbcDAntp7Pf0j02WqrO06gJAgAEahM3kj5YSLVY3Ajtvt+eDJ+URadBdcoWBVmLGd/4SZwfQydaoNSIxM9FOwm4Y26H6Y+4blKjGQlQD4tSruPmQIjBmUd8sSaj6FJsCwafOi464LVDUfkDyrVaNdvemCy3IMnSYI1HrfAWbrMHLGoWLWnVNu3p4xeKqVKjNVrdQFOjdenXlH1w4WhlKjR7zVcjTZPsBOCqTuyKN9MSVXClCraZUEwSSDfft6ecWVmapIMv3aGJH8F++LMylFY0UpiASahuJvabkD8sOcrmcktVqarYPYzUKsLiI1SR6jFyT7ZEr1Zn8g4VxMADwDbrYj7YOHF6SoSCSfwqNInfeEERO09fGEWbzAFVtI5dRgDaJtiL5n+TiW10DKrQ0bi4qLpelNjpJqOQpPWJjCOorEzoIjx4xMVL2t+ny3wNWzaqx5uk9zb/jriptugOV9mn9l296wokKrsSRNjYfDPmNsbxPZ52ktokXnW1tugGPLeEVqiVkqqhYAhhax8X2x6zR9rMuCVZoZlMLAmTFt8Fxjds9XHzSUasro+zrQSag6WCzv8/wBMSPAEO7sfoP0wo9oPa/Smmk12MMQRKgemMfxD2kzDbVqgX/2Mn1jB9OPgcv6mS7Z6VS9naepi2uwEXHXVPTwMHNwiloEhjeLuY2HmMeSf9Yrimumqw21AEid4MjeJ/PHOI+0NatoWoxIQnTaIJjc9TbfFVLpGb52+2a321y9Cm1L+3TIZGN2bo3cb2PfGdTiyUwFVEUbyAxJjvLR9umF2dzrVEOskwOsm1rCcBZXTUZRJPVgNwO4nr64qbZk57NflGJUtMqbiY26m+w/bAy5jSTJDgmxBAAHa9vra/nFfEOMtTylOgiKkHSzQplblb9z1OBuDJILxHTbfviLKzXknGTSSpheez9IELrMibHYjrHQnaMOuDcRoUaBqPRpVGa6gwG5Tf4h8rdsLWoU1gwpQjU6+7QmAY5XOzXkAdjhBxJy7saaOtMCFViOgvEecaNS7QXKlQ29pfadcyEUUFoKpJEMCST6AdOnnGXGYA/FMkifS8Tth77NuNZ1oDawZZvPS4w5z+aRqbIUUqykEBUFut5LD1GBlv3BUHJXZgEzdQMWV4IaLEEETaYsbfnjX0s0VWk8DU6iIItIBO5mJ9cZ/PpT1n3YXR0WPSRMYapxED3VNgyrTAkwWLQBsA6j6z6Y1c4vSDB02mEJmjVp1WIKlFJ3v8M9NsIslxJjAkgAWAPk7D+b4c0svVSlWDAIKimNUq0aYBC3+k4U5PIjcAmex+to/I4MlekWaloJ4jxurI57Hcknr3H1xofZDP5VUq1c1zlYVaYgzqBkgGNh9N98K/wCipNBKENsQzNFvmD/N8Qbg6lwyq2m0rcgx5mROLGPVlTmg6llzmWZcvRd6eqw+OO0sBAPmZwvzVFlJ79Qx+sN+/wBcW8MFXK1NSVWptP8AmFDDsymx+eOZ2oqQTUBL3OzLcxMiwvI+WNVKujsb7OcMz9OnTfVTl2EJqEqCY5t4MX2kGMTPF6RimwgWMaeWe3mO8YqDKVIFxI7FT3sdumKWyFw4lQTMNLISOxM9YHXHPGe2WMpcdpHK/DVeoK6adhyzykD07+MbjJezoYKy0aIlQwkobRMgXbrjEZnjNT3dOi1Faarsys5DGBO5K9jAwfw3L03UMXKuQ0aR2mRMiZWT6HGc+NPscORq2vP0UaKi1Xo5cE+8eBCwWAJsJ2XuLC19saanSo5GgWmnXzFQQdJlVXqBFx62nC3g1cUGDJUsAQCFBsfExgVqeTpczPVE35mSPTSoLfbHOQNourcHPumrMxp1XHJTgyafUz0mbHqF3wlyXB3Ut8O/f84674a5PiNGrVUUKTuQsMpLnUYFrGYXxGC6eVrueWlEWNwB9zvgPJ3RtxviVOSEnDePVE1GzmNPPJABnYeL4W8Yz9WtUUvEREqLek7TiFDJOKhqDUdO4Am3r98Fmm2YdYUhhc6iFAHXUSdOAqT0eZt1VgiSJsTbe8fQYmi2mPpjlfWjREx2ggx1BBuMVimby2n9/wBcT8gZM1NRETI2HfFtT3moMVK7jzbtE2/bFFWgfiBWe8x9sMKWZKo0gt1kAx6Tjm/g5fYsGSa0lJG03/2MM8pwY1ROpjG4Ve/yM4BySCoNRaxOwHb598MMkmiZJPcdvvhtTrQox+iOeyFOksqDq2JJvHn9sU5fMQAVRImAABsegxziPDyyCoQTB3FjzC3rgdqwUDv0g39cSMU1sstP4DHrPqAQwJkCfO/nC/8ApnNQi4O8kjr1+vXHFzRn+WxfRGthDBGblkxFzy/e3z27xWgds4+VqXCgkgjt187YIzXD2CgAyT2HX0xp87k0RFhgNIibX8/X9cKqziwHNI67fT98OO19m74sdCLK1CQAQQYHS8jcRidYkaehnrN98Mio/wAY6wBt6Yq4hly63lbmDHUSCNu5M+mOwd2Z4EcrQ95I2Mdx+W5ww4NwotVgQCwIhmCiBfeDBAGAkdBJUkAW9Ta/1wbxHP0yiaaegxzPqZtTHrf4fTzgddDWPbJ1csYhwLGIN7jr6YPzSPGgBaWgaYsb9TY74UjPsrDmYPIIM2Gm4tH64NzTVCPfH/K4JkncEwTLXxXyJdbY81LTFlDK16TGJabSJhlO5FjfwYP54Y02pDcE8yqYDWLQTbwD6YnVqNqIBBtE/t+WBKtKRHvGEiGG/wApBFvXDqSVEjUXcd/kYuqp+Eb28xgZ+G0xT102BeY0FyWi52iI+fXAvGMzCgSBptMkzudyTucU5PiRVoHKTAn1nY9RY/TD5NtJGa+w6jk4ALUhvAMMDJ6Dv8sQzOUpEAgN40mRPp+2I5+u7gwxJkNc7kC3p1xzLVS1Qsx92dztE9tN8eV8TvsWloA40KyqHJquNOkBjIUdBBn6Dvg/geSepSFQXknki4ggWPT641nCuMUqKMWpJVYgwSQARHw3kDGQ4lnmLu9GmKIP4EI5Y+KABYSJjzj05KC6CzXcE9mmWmteu5UVSoSmrMDDdyFPNGyxvAJE4p9quCf0zDVXdw4OjV8QIiNRmCL7x0xlKntXXqUqVF2PI2pDPMIEAagdh9b4hxXjlau4NapJAgEgfQx3EXwHM7Ml7QcSSqq00pLTKCCYEsbSe8WMScD8MrikKdZWAZGClTGqDJmCCp6iY7YBzGVIYSW63HTtv/LYEocRYGOgb4T3Xx6YkZNrQHPZra+fphveLUn3qSS24JJDJqgBthcRY4ZZ1IgNUhB8ILCAJ7Ta/jphAcyuZWnQoU0p1C3SwYztYALcyWv98MOJ8IrIxVnpCsV1CGkATYEmOs7TjVzyo040t+QTOJQYSHlu/T0sP32xT/S6VBQhJNj8Sna28gfXC7+sMlKgBZZDMpmT1MfIknGo4fwwLRp1gRUNaYQBoCjuLaib+kfRNuKEkpMr4MiJTPvlsqnnD8rf+IjrtbAmczNF25EEAQRJN+s4jxJzRbl1U9Q+FpFvnuMKv6cPcHReZAkT6W87HAjjlsMm6xGDZqjTYKqhCNnAItAsbmIv9ccq5FKlwY6yGAn9MKc7lGm5Om8MLgxt15Z7HApqtpW5289Zw3xJu0xR5aji0bbivC0pKpoa6jFirHWAQOnwm3kGcAUcrVQ61C07EHnJleoM2jAuUqMpOnqDIP8AN8MMpwis6ytOoWJi6kAjvJi+PO+OT2zqTdi2pxQkBdoGmwFheANwRfAjqoXUWXxt9MOMz7M1FHvGK04gm4Jv1gfvhOjNqsrHvAmfNu+M5Rp6MpprsIylQATInpdYjzJk/LBBrSmldKzvvB9P3wLSgqp0LvBJuD4vtiv+iKvpkrN1uNJHhiNsDvsgwytMsJeNVzcwIWYHS5AjzIxx2Bjb5D+Ti3IIiQlSobEldOlrsZgyRAmO+22Ls3xRgSA/4jIUqAZjVGgARYbdselciSRtpIGzGYqBSeaCOosY7dMLH4W5adax/jB2I7+P1w0q5yFYCkHJiNUnSD8R3ieoti7J5aVDOp9331qviCxB/LFi09nNKQrHCkidTST4+V+++JZThtQb7yCpBBiLydr+mCpSPhiYvJt/z+mKDnyF0rtN4mZnr6WxOTS0Bxii7iwqe8ANVitjDtqMjYRFh5nFbZ6LT6+uJZqnUqrqpJJVediwBjpvbCuvl6oglDBYAmR9Y/XbETtFbHKqfikW6Tf/AI9P2wxqcRpmmQKKrUJvuwA8MeYNt98Zqpm4Om9sNOH0w1MMzMT0g2HrO/S+E9ijLwhTmMuHYjVHVWKgAnfYkx23xNM1CwzLqEahYxO21rmMOxSpixg+SZ/1hHxGq1GuQlMwbiIKk9QVNt5xk4sznGtl4q80k8pselsdqtcBWJE2OobqTEiSYjqcBUq2+pZE3ExY73m2DqXEWpghUDz8PvFGrY9RZr9YGOi3F6Img/hdKpWVSi88MSAZI0kzG0xGHT8LpqIqOlNvxamckTBuAhAsepwg4PxdqbE6RdSCDIA1Tq+EjudiMLM5n8xUqTUZTECQsGLAAj0jGqnbNE1RoM9QysEGoagj4QhAJEdSbdTOFOZoUtQZAfM36z+eNVW4blaNP3jc0JPNU/F0GlR9jgOnxdBIXK0g/NBKiL956gbRGI5JsbhWmDZjPUijE6gbaUUCBCgEzG5MmMZ2lnBqPf8AX69ow5oUdbEooJjURuLbmDhbnODMvOq6BYHUCoJ7bG5xzTa2ZTjLtBr5gsAoMMGnUGtFoH1n6jHKdJ1lhrsCCAejAXNriY/1hNQqVlV9QUnoBf8A5PpjT+xeYovP9UHJHwlZ0sOxjqIO9jODhd5dHRtmefKuRC6QAfr2/XBNFxTB94E9T9hfY4ce1ip71qtIFEmFQIFkAdpgnrO58YUUKMwpUgQZ1bkEXJwsE4lwGGRzSuPhC+kYuehTkMRzAyDaQR8sfcI4MFVYYlgeYG0r0iL7YdZ2kQmsUhAH/wAaKT633+k4xXE70KKa2/Alyb6G5Ry9AB+I7zG/TDThWWrlz/UU1CxZ1DdTsU6euM8OJKwJViYMQ5H6AR6YYZfizr+I36MZH7ThqMo7ezaLXJFK9/t/PkK4z7K0eZgpDbyvX5n/AHhb/wBeejSSi0stMEJCsrCTJgjrb6HD+lmalQWZh1MLIxHMcMp1BGm/dbGR1tjaEk+zKcJR+jE5vinvSdWnSTNgZBPk3+WCMorOYUavQSfth/7QcGOZcPUfRFuRFUn1jf6YXjIVsuJQ6lG5X9V/bBnozSZCiRMjlMEQdriPlhfxLh0xFMA9wxUR6AEfljQZnPCrTClNLAklh1JAF/oL4CQMJIk7WN/nhxmvDNXxNdoqpkNzVVI18wYWI226Hp9cMuHcaqUjpYmovTVfr6/bFWZ92iqGMpPKB+Ef+NunY4O4TwqhUpO9zDWOqBpPQjv+2I5KtnRTb0yjO8eZxpRBBiSRFp26kzij+pN9KgKB22Pftv4wLnHUOVUhlU2jqO3y2kYccDfKMNLioHO8udJtYcsE3nGXpp7HavZna2ULvOtRO82/Ib+uGHCqRqBqbRURNjHUf4mdvNsbJqOWRWCiiDDjlTUb/DzH7HpjK5bJIDIcmIBCwAfXvjObigShTtAeayTU3Pu5qpPK7KbxBIN7xhZUpQS0KpEwo7np1j54e5vP0aUyDvcxIG3e3UYS5yi6KWRjUpnqNx/7d/XBUm3oxmqIf1RH0jf+RjmbPvFHMQFIIEm8GYj69MV0kJhgqnoQTuOh+WGf9MGOlRqmIkAGeoHTvjSMW9o5W9l2V0pSFfWDEyugNebb2+2KaM3AUAncBRe89vnbAudy4K6I0nZhNmINiR0I7jFf9Z7sQeVt9RnbsBtBnv0841trsbl8jGnRcyNPrLAfY9cUPTJlSxUdxe/p/vrivgqtmb01JIE9B4mcaPLez7BWNQ0lEbsW5e5j9z0xf9hJNox2e4WxDFKskA2KwGje8nDLI5gQFAEEC0x8/nbDZctQRWf3xciQoVYk9JB2BF8KsvQp1KpZdSk7gbE/O84zlKlQWsXoZcQ4jTWVpil50qTEgSssT2I8GSDfCrMr72GaxXYAd/O/86YFqcKag7Xc6mnUwuLdfn1wSYCASdczYWj6XP7YTcXErdrZWuZAB1KGDDZ+3Xf+Wx9kaCgcjspuQsSL9iWN48YCzKlWKvIM22G3Tz1+uCcoRA3M/rjBXEyXew00eWxJPkiL+IsfM4W1qrBiNN/XGqfiWWWksUgz6YAIO8kyTseg2npgFMp72oayU1UiA0mFHaATYd8a4KWzWUFWhXlWao604Ysx5Qe489D640VLgFZtRflsdyCZWJBg233wlbWraluUMyLgeZ2jF1Xj9YqQWM3IIgX/APrH02xU2tFi0v1DWpVq5YGmtWmdzpjaREg+cKuMZqpmKQFR5OvUQJmQNySIIufpizgvDXzCvULqpBE6iSxJm+1/n4w84xlKa0yajyAV0ilSVJYiCJMnp+Zwmlf2JptfRhcm5YhRuSAPDevTGqz2dFCmkhfebGTtaenm+Fa54gyqaV/xJkgbfF1vFxthdnkVH1hW0kXk6oPqb4SVdmX6eh5wzLPVKhlqsrEmVUknyO52GO8c4cVAJ1U1cCC7DUYsSACTEjrgHJ8bqooZNTaRyLJ09/WD4wFRzTuQ7AsSJvPUD5Hc2x0XkK1QflM/yFGLKSYWsPiBEH1g2+4wyyPGKtIBqi+8Q/8Ay0hDD/3T+D1wuymRdwIUc2wLAbeCZwRVrjL8khyNwjSot/lHxfXA862Xf/AnP1ctmdL7OpBDhYa14YbkYtztejSpD+1reYL6jedhpPwgW7nGezufbXrA5Tb0ANpjqd8HZvMWQotmHORYz0t19d8H1Gn0G+0el1vauk2WanTp1dZpFRCCASsbkiR6YymRJIjUmqJZWIUk9YUkn88JKWfrhbnWgteQQYmP5OFecyZLirSqGm4i1/sR+XWcawdrZxu2yzRuBboNvrhDx3LMqEmugMiBGmT2NzNsBp7QVAj0nGp4gMLTInbvuLYFSsrrEagV238bnrgT5FDVFt2dytKsN4HeTP2/m2Cv6zQeZtJI6Ex9cfcMzCmmLSRynVMgjob/AMnFzqrdBbGEpK9n1IReOv5KMxU94AtUtyg6SCBPaTG3884Mp5BlowpKsyn4oP8A/NvniyuMuyEqyiT6FTawAWT6HCZ8yRsTbY9v2vjec4nyuj7LZArT0gy6fEniTBB+lt7HHUckiAdQ6gX+3UemD8pmFqQpsw6zef0OD+HZkUnL1Rsl2Ci4BkCD+Lb79sJT1YkkxHmatTUssykDqIkdJ+98WUW1EAnTMCQD9SAL/wCsd4jxha1RWtK72mx2kE3G/wB8d/q3WJYlGPxLAt4tA9MRK1dHOr0XNw2qWIRXcbSVIBHY6gLdIxXm8i2VjZXgaqZIIKH4SD33t9+hLyfFqyOssXRtmJOmOx7HpfA/tS5qurIVGkQR3O4897ecZzaemc0sbA8sqNVXVCUyeaNx5FoHpjXHhWUoL7x9ZF4ZnjqIICi9unnGATKVCR8ROrbTA8bm1sH57NuxCsYgAbzvtjlJqkSMkltDirxRZYUqSoJAB0gtYyDJkgnbA/EMo6gmsq87XLfEDufI+mHmU4JlxSSoyt8GokvAtvAHTpG/54so5vJgAJ7u9vhO5HUxPiR+uHlE0cH5M77P1RlmDKkqwKhdJ3N5HeL+mK+O+0DVnC6iKY/DphdQtMHe0b+YjDP2t4krpSRGLlWmAdlaRI+fTCY5JHp66cnexg7dDF8BTqewybXsT0RogmQoJBMgRP5YPo5RaSl6s02MadRAn/1G57z0wbwfjNOhl9LNHMSF7ki1+vXCc5k1SfeANqsQwkdh6RaMWXKr2tHNJJNPZHilf3jFWJdidQJOwiIAAAjbecG8O4c9Q3p1iIIGlOoEgSYAEb3wv4TQShXptMw4MiTFxb6bY2eY9saCvASpUUuTqJgXEAEDZvNtownyR/xOilVtiPNezVSrMJpQ/wD7GE332J84zmZy3uarUOqC1twdiO4m0+MbXN+0VUKRTy8bEM28T8QG+MvmMxqqTULFi0mVIJn4dQBt2t36zgOeWiTUfAPw6iTmED/BIAHRgSJv9fOPQKuUytIty0RfckN9CcYkZRi/undQgM+7GrUrECwKgldwb269MczuTC02NQXmOW5iLNeLdDb5Yjk6RYSxvRrON8XoGjXpI5OpYGlDHqwHi++MY+TAXUn90RcqbL/9QZ/bHMvUYc6CAQBIK3jYnvi6qWLe90kNtrWwaP8AIE79J7bHATYZTz2yOR4hURAtOqFRyNc91kgTc7995xRxXJVWYVWqaw0xB9ZEQI3n54pzeb1MddPRUtdTKsp8E77XwZlEHK5JBFjHbtBt9saRyTtETs5wTL66qIxlSwEDf/n98M+KVMvRZqdNS9QWu45TP0J3tgSosm4vEAixHoRed/rirLZdUblUKZ7dfPzxrt7ZomkqogrMxHUAkkbb7yP2wHxBqiCVps8XMdL+MPTknHvOmiAw8Mbbb9MX5ZadL3xqDlWCtWDaDfSIvIPbpjnFAxsyGer1SFVZU7kTEi1x49CcEZeowvF4ibT1wxznEwzSugibEDefB2+2E+flAWVTBMnSCYPf0wYNrVA6GFfUgUyIIJI/m3yx2pmiVC/OY8gCMCZUOwEQZANiCOYSJvAMdNxj50hhqIBA2NjY/hP86YHc9nZbG+UoPUEojNabKTtvhqnAKppqRYknUGMAf4nrO5nBHs5mBToKGJEqRbyTHywY3FwGMIGBiNQkgiDc9ZiPQ40zb6N8UY32q4S9JVMqSCRInl8g74V5CuwOkwSAQbG8bHyfzxqeL5StmKheyr0ABtO9tsTynC6VNW1gF55HLxpHUadjPfBcW+zJq5aBPZuhTSvLnVKMTT0tM20GADquTAGNnlsyL6KDQSbrR2M/CdbAz8ugxmaeYpo2oNDRErMx2kR4x3+ultQRyYiZP53JxXA19R1Rm88rpVCgEhmP0MwR0jE8wrIdJBB7NbfDM5OV1e9UtFkEsfQwCB1644vCqz70zvJ1fY3uLg38eMT09GWNgOVALQQCLGO46x9PvjVAUa6lCGKgTrLAE7WIEXGMlUPunZSFJEgzFp6T+oxdk8yRzDobj0Nvv9MXjS6InWgvOcJpUn/t6oYDdpgifsZ+2BleJA2O69/I84GfiB1EMWMGBJMx5MX6384nTqtIgEwZtc+uK8os60ws0HVDKvptMghfE/OMQpVIvJHUXJg+J/l8aP2i4sgoldQ1ONKTaWO0QN+vrjMcJRqX9ym01FMtIki/Y2K2xYvLZrJKPkYUctrQka2fooRj8yYjvirPcMq00NR6ekAXNpgR0v4+uNJwr2mLjSwg+LWHbzhdxn2h/sOAFZjIPMLKewPUC3zOBOdaZ1RrbEozzuI1EADYEi3gYpDspJiQt2MHv438/XAtGuAdM7etx67Th7kHldxb+Xx5ZOmZfqIZXi9ZaLIASm7AEwQf8lU3F+p64X5mnUVfeUyEY/EBIkdbE38YOzFJhekYOzKvLqFjBg37/wAGF+VqnXzQQpNmBPexGNck+9hBM5mBChid5Inf+TiylmtI1X09+09/ni2vwtXZ6jaVLXAWYn06T4xfRyaBSL329f5OG4WuhKLBs5nbponmUloi9yIuZ7dOgxdkaxDRMlug/KJnf88WrRURYW7/AO/ODUytTWx2ZRrPpvPbCUCqPyU1cxTJDBHWO53O4MEA9bKZ+2KM0oqMupTTqRy1EG57HofQ4nnKRA5TqLJPLeJmxF7+POE+X4rWqkiqVOkDTCwPJPmQMT07ltnPuhutKCrlj7wWkWkfrfvi53Yib23Pz69sM+H8LZkMuiBl1BibiBMep23xaj0KrsodpIVSFAhgBvJE7+mLXGh4irLBiHVY+GTbot7dsXDKnQktCuGdd4kW27nafOHYy+WoKGZEMMCSxJkQJGmTb674jkeN0mSoVhQEYQqg3Jso7CbTaIxXyJFx+WYjOPmhVSmvLTcSZUD/ANrkT/zh1w/hra+V1I+IEyJvcQPl2xRUKk1KjVCzCTBIAWBMaZ2E7+cW8NzgUnTBUC5F4+fbGEueV66CqUvof1MjTQNrbUGdGYoukrJPKCT0x1stlUXWUmAxJdviAuN+XYHbGazNStUqalbXqMRYaYG3pb12xzimRVqRD1Dt+G5i2+Hm7vwVy+EMl42CaTIopaVEhUPQzzGPi87XwVx2oKymYbUZIPWd9sZfKCmrLJeAAAs2M9T32HXphr79IMLDTv47Yii5bR0ZOnYFT4bTBst+wJ/LbDTI5DSOQBJJJBkg29QV/Lxgds22kAADyPPft8oxU9Z4gkwT1xpDja7YUqDmpJBMQO62BPnpOIKaFtSlo2sDv647W4XUVNRKgQCFLXMzsPltvcYAqPWp6WRWEm3Kb+Ra/XCcYrdHDj+pn4aLGwALE7AQB8hAxM+/jZKY+WM7V4w5cSxJmI2OLKTe8mKgBBnmkztyyNvXEUldS0TIbZimdIapWMEwNPWPS2BgaI2VmPkwMMXyiNSpoCZBJPwg3An1Egx64G/oKaglm0wYEkX8+O0fw6a8Muyh87B5URfUTi2lTr1BIWoR3UED7AYvyPDkzat7t2UoeaEBJBtYn9sTr8NzOX0rRzBAIJIqsIF9gFuCd+1sZPn48sE9/AsJVfgcZridKny6kuFJKQAsTIIJkm+F+Y43TKSpZhO/52nyMZapSQhTZWvMEkz+x7HFtOvMDTJBtFj5274yanLwNcsk9CCtmWLuWHNqM2jc9YFptfDDI5oi9iNiD2/10OGeZyL1rGlYbdD6EyCcD1wCqqQF0yo0xNu/f/nDcJNfBhi7uzqATIAnyB9DOGPCqa6mI0gEbEQV2EAxJHqf9qciCGIa6nY+f3H64MMq1jfoRv4BHTG0drfZydBXHuGe8TyjAgD1k32+e+FTcuhlbccrj7g9O3r8sPcvWMc3+x/rAfF1UAaog9O4/TffzgqSivobp7AxU5gwhT1jv3HbribspYsyqxNpAF/3wfwmnT93XqMgqBFLiTGkdRHWLesYz2VzOpVP595/n2wOVpx0F9IMaihB5FHUx8un0wbmsq9LSW5dQtHax2+mL+BZbLtTJqliwaFCmBFpnzjSZSjl4OimiwD8Vzva/U46M4LXkcY2ZbLVC34T6wY+uwwp4txILWSkUgt+MmBHX1HzxtvaDiyBWXWh1CbWm6gRbbeTNoG82zWZopUgxdZKm9mHoL+nXGLcY8idaDKNdF3CMqzwShZbjcDwL4cZHhwZUGtFZahlxBERtFiRjNPn3o06dP4dTGSCIIFwsnaThjwjirLU1U91uDuBvG9j/wAY0lytNUO42E8TylGkoqOWdnLcoGkWPSxtcTgbJcQhydwRBuTY/pYYW8fXMVKlNlDOF1SLD4oM9OuBMtTrMXYpoC20loLE9vpvffAllOnEDl7tGv4/xWlSpg25lAhFNiREeuMvSpq8heUg2JG8Xv3GCMssA85A/wALmbXvsMdoBUJ0ruZPX6A2+WEozbvorbdFPE+JVEFNeZVC6TFwSABv9bYq4cS0Msqe5t32m5g9sHpmDq1AbmYv8sV1Qxmdz37/APOE+NuOyO27ZXmQjuWY83+XX1B9TgfI5RgagLiG2a8kA2nphHlOIM9ciTpAPKbXAuDHWcafJUHcciMYMfTudtsWHE4r3Eir2coCBzMWbvsI9OvTfsPOO5eEPKALzb7Y0VPhyldK0rkAFi+xm5hQehE+MU0eACF1VSSTGlREfmb26YaUENQfwLspl6rmUBJPaOv5YXcVouVZBIcC3een88419ChRCMq6jDxBcxHUFZF/li8MESqqhRFmssyvSwF53gY7NeBem2eTcAckNO5YDm8+ekfvjecI4RUemlY6NBIFyeonoNsZQmkTqp6RJluxI7r09P3xquF8ep08qoKkshEmJgDv2XElyoHHj02Os7w9WV1JQBDb3SRM7nVJ7Y7/ANBor72KTHQoPO1xMXiwNz2wnqe1/vPeaFHMZKggao+GJ/l8DVPaFihFdGBcctRWIidgfI6TvjN8ng0UoI1bgUzyikuqkAdIHWPTmwk9qK61UREq/wBxVFjHKYMADci4vjI5hqtMhmZq1MfiUkEDyAfuMWVBRrpNJgHiRJv6E9evbEUrB6qaqhdXzlT32mqgVgtmH4otM9d/XF9RmHwRJBuTF9xtb5+MRfL5ooC9MsFuDYn7Ek4i8hQRAvHrH6j98TkTT2Y+AjJcQb3iqCSygTEmO+NPTKVrVFDEbSB88ZeiU1arrU7jr4PfDFOLUkXmIQgyQZIYeDvMdMKG3cf2LBryaakoQQlhGwt9hiL1AN4HrjIpx6oamotyzt0jDriCZerBYSe6yPv1xpGmx5WtBVDh1O5WlWqACNRXQAx2ux2iMOUyVUFgtPL0NI1Q7s5t0HQk9sY72p47VzLvTps6UwRqUtuQNyBv03wJ7O+0lShU93UOtWte5BJFxP8AL4V30NKN0barR0IzPmWAKs5CAINRi1t58YWZbieRAaKMloguSxUzc+Zthb7T5upV92kk00BCgLeTuSR8sJ6GXqGwQ+psPrjB8jfTBKVSpIf+1S+/r06lP3aIy308oABiyzvF/wBsQ4sadMrUVTzwDUk2A2+Z84oTKNC85BHbz0H874mHFIx8St8Sm5n/AC/1iLkTdM5slRzFxfm6Anf/AFhfxSlWdtSrqUQIkcn+VjuJ/m2GmRSkzEU4iIvYgiIYE72BxaqHc2K7HeR2IxpxQSi0FqynJcO/skPtUBDQfFh8pnCf/o9Wn8MOLCdW4Ebg7HGlyrqsmN72P6YFz3FqZPu1+LyDtg4utCajQkylU0DUaq+mSNIBJlRA+u/TrvhzR4gjqYk7SYMd+18CAgm4se+3zwtpVyoIZrhuhnrYekWgHGcuLJX5CnQdxPhxqH3iPBA63EemBchmQZl1JmJBgbAyvXB1GpBuC2q0AxJPmO+KstRCpCqAuqe9yPrt+WFx8blCpFrYVRUOSrDUp3Vrg9t9ojA1TMjLkKqhAQW3AHyHfDXMcGKIzVHRSFDBSw1NO0Dv4wDQoFzHuy48An740hxKKaYqvoVZfi/vajotgPxTvfr4nrhpT5iL7+cKG4b7mqXWAjC4BnSZFj4/LG64DlFOWWrpWwgkxuT6TaO/U4ScEvaXjTaAv+jqVJWp7x4B0orN0lpIkCDA7YjlvZ3MPo5Aocwpci94O0kRhpR9oTrIBgHkkW5T8VjPSbem2LDxWmukswYKbqZjckruRf074PrJ9DUV8kMnwk0kealPUGAgLqJg7gkxAPjBLcHoM7kq9XkmTy36kgaRG+EGe45NViimN9MWUHpHadMehxXnPaCo6MQdJiCVaLdrdD+uC+UvsSsT8R4N/deooUEEiB1FxfsdsN/Z3PpSpMKjaTqMAiSeUD5Xm/ae+F2UprU5wzNF2BMb9r3P8nAvEFGvlEckEHqRtPnrHnxgKcqpmSlirSNbmPaejTZSVJ0iCDsSdtz3wi4rxjMMoNBY0GQepPp4wvRGCQyzTiNDC4v0J6ASfGn54Y5fhjUkJU6huF1A28Hr9cc/UW0iS5JMRZTjjBoeVd1MEd/xA9r9sOeE5ptJAJgmfWRimi9GraoGETsR3v8A+QmTt+2KqNMU3Ogtob4dRBttvv8AXvitqS1phjJ/IRnctSdghUamM8tjI6yMV5rg7qA9JnRx3khvBA2PoPljnEsqSspE9pifTzhNS4vXPK7tymCGkGB18mR98dGGuyNq9j/g+TyzIzV101eml9AU9ypWD5jf7449VkmFFRIuBJnbZjA2m1zgXKZX3qtIDpBJkwY8XEnFJpGmJvVpgaZB50B8fij6+Mc5LyiqkFV6yD/tIaR6SYDeq3/Q4CrZKlUaR/bqDeLT5I6jyMQymVosQQ5ALbAiG9ex8YvzHDqh02aoLwRyst+5gfltviPbtEdMEr8Sq5ZilMqV3vDb/wA6d8X1abVdLMIbbaBeTYzb54nmPZmpUN2C+Sb/ADAset7YcZP2bqtpCGo2noikg+u9vGNZJySIl4ZmPdkAQCStgIvb8/1xdVNIkLmJUGRItH83xv8AKewVdm1+7Ckzd2j1sCfyw2p+xapetXpp4AH5kj8sSMGndlUKPJc3w0U5am+unEib2/nXAeSz1VQfdXX/ABOw9Mel8c4XlMvo/pyXN9YAsJiIAAHfGP4z7O0WOum3uiTcaSQfkNj9sOL2y4VtHzhUqNpgTvf+RilvdaxULAt0G4JAmfUYZ5zh2W16mUlvJYz6j4TixHQEhUUAmTCgS3eO/nHnl7VbOoGyOdZjZTp7sCBue4/3gwBz+JR/6qWOBcxQqo5Dne6zcx5iwwVlWTRLhmg7AgD9cd6Syo4i+YCK27alK87DrBsoBg2GE6nYz5+uC+Ik1HC06YUKs2NzPeTj5eGkKrM1iSCo3EXkHbGr40tIlNgquZN4jDKjnRpGokmYA/X0xChRpg3DEQRE7nvsYwaOBpUou9JiGUXndT08MPvi04lxaOZatb9sK8/aoRtqhgZ69R4FsXUkq/8AbeabGeZSD6ddvBGDfdBQuq5Xv17+k4y4YNSeyVYsWJUAEyTpIDQY7E7jbDDieWXRY6TIuepHSZ64syOaFKolMHUrSwtdZtv0Mxtvgf2r4V72KqnmS5E2IG5A2Bw6d/CFVJgHDMtoUqjEmZIJM9Lj/WGGSqoXUMpPSAYJP7/thbQcjSJhhsfTv8t++CNWoFxYqYYfr+WPS1RyZ6Lkcpl5VqNGkAU+J21XtJ6wb7YCqcRpU2AqPAK/gEwegO8X64xv9dA0am+Rj74+puknUCVO14MmYvjyzls09Wui5+J0zKqA3MbjYi8jyf8AeFdDjVT3hoTppyVUD6777/riyhldMss8sAgnck79pmPrgutkqbOtRwwIEmG6gRMdotA2jEikrXyYqb6LMs9gev8AJ9MQzFemGgyqggyDHMeh6G98CVUVZUM8NFmvG+xnaw+mCctlkIZWMlhzSN5G/rjHDGRb8F2WRqtQ6SjaLSTceoi4IvhpwzKU+elXRDMlX96yhdtx369dsKEL0VpiodSFmCkWIP8Aj8wFPUWxXm82i6g6D+4ynrAAAFvNgcPUaSWyqmNKVbL04XTqOwDCRItMSOt8CZd2p1WgEBiWOu4jYRHwnx64HZCoHO2knkb0FlI6DyMBZzi6UyKYWYuw9Z6/Q9vyw47dxHaG3EnNQagQGAkSsi3cfiFtvJwH7Q8WSrTpplUCsIkpCwQDICjcEm2FPEeKsIdCANM7QfQ9Cdr4V0swzOGHxEza3nDipU7ZnKVvQf8A9TYTrHOLMOu1j6bfbE6PFWZdJABjlsd/0wDxXKHWrfje8d+m4xLh+TazMIUbbSSPnjo8cZb8gSGdfi7Ko1JBIMMuwPnC7LZguYY3OxG/17eMMX6g3B3GDeDrSQ2Uhj13/PbCcMI6HGNuhLn8xXpFHJaI02EDDv2Xyr5p1RV1Ft72GGVepSIgywO4i33wPkqooMWolqdvwnfwdj98BRlStHY0zdUPYwISXqUqZiSQLntJOm+Dv+mZCn8VV6h8bfYfrjAZTij1KgJM6yB9bef4Mb2n7Gvc1KqiBJ0gt+cY0jNPyLXg6eNZOl/2suu9i0E/qfvinM+2NWOQBe0D98B16vDqNb3JapUYfFMgDwIAmfXFfEvabLLTZcrQCsdnIErt6nv164R2ypuM5msdP9wk9BPqdrYzicZFWsKfvNAP43EKOt4E47nOKVavxuSQIDCzAeG3wsNFBaJi95Pzv8vpiNPwR2ehf/jKU01180gABkKJNp2JN59MVf8A+YoGp3YnoZBHrEDGEqVzgdqpwqYtH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3" name="Gruppieren 2"/>
          <p:cNvGrpSpPr/>
          <p:nvPr/>
        </p:nvGrpSpPr>
        <p:grpSpPr>
          <a:xfrm>
            <a:off x="488521" y="3734772"/>
            <a:ext cx="4291181" cy="1566436"/>
            <a:chOff x="488521" y="2942684"/>
            <a:chExt cx="4291181" cy="1566436"/>
          </a:xfrm>
        </p:grpSpPr>
        <p:sp>
          <p:nvSpPr>
            <p:cNvPr id="13" name="Textfeld 12"/>
            <p:cNvSpPr txBox="1"/>
            <p:nvPr/>
          </p:nvSpPr>
          <p:spPr>
            <a:xfrm>
              <a:off x="488521" y="3795172"/>
              <a:ext cx="1287822" cy="276999"/>
            </a:xfrm>
            <a:prstGeom prst="rect">
              <a:avLst/>
            </a:prstGeom>
            <a:solidFill>
              <a:srgbClr val="C9E4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 err="1" smtClean="0">
                  <a:latin typeface="Arial Narrow" panose="020B0606020202030204" pitchFamily="34" charset="0"/>
                </a:rPr>
                <a:t>Governance</a:t>
              </a:r>
              <a:endParaRPr lang="de-DE" sz="1200" b="1" dirty="0" smtClean="0">
                <a:latin typeface="Arial Narrow" panose="020B0606020202030204" pitchFamily="34" charset="0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2781190" y="2942684"/>
              <a:ext cx="1287822" cy="276999"/>
            </a:xfrm>
            <a:prstGeom prst="rect">
              <a:avLst/>
            </a:prstGeom>
            <a:solidFill>
              <a:srgbClr val="FF66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 smtClean="0">
                  <a:latin typeface="Arial Narrow" panose="020B0606020202030204" pitchFamily="34" charset="0"/>
                </a:rPr>
                <a:t>Energie</a:t>
              </a: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1910593" y="3518173"/>
              <a:ext cx="1287822" cy="27699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 smtClean="0">
                  <a:latin typeface="Arial Narrow" panose="020B0606020202030204" pitchFamily="34" charset="0"/>
                </a:rPr>
                <a:t>Mobilitä</a:t>
              </a:r>
              <a:r>
                <a:rPr lang="de-DE" sz="1200" dirty="0" smtClean="0">
                  <a:latin typeface="Arial Narrow" panose="020B0606020202030204" pitchFamily="34" charset="0"/>
                </a:rPr>
                <a:t>t</a:t>
              </a: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1484276" y="4232121"/>
              <a:ext cx="1287822" cy="276999"/>
            </a:xfrm>
            <a:prstGeom prst="rect">
              <a:avLst/>
            </a:prstGeom>
            <a:solidFill>
              <a:srgbClr val="A4DCC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 smtClean="0">
                  <a:latin typeface="Arial Narrow" panose="020B0606020202030204" pitchFamily="34" charset="0"/>
                </a:rPr>
                <a:t>Zero </a:t>
              </a:r>
              <a:r>
                <a:rPr lang="de-DE" sz="1200" b="1" dirty="0" err="1" smtClean="0">
                  <a:latin typeface="Arial Narrow" panose="020B0606020202030204" pitchFamily="34" charset="0"/>
                </a:rPr>
                <a:t>Waste</a:t>
              </a:r>
              <a:endParaRPr lang="de-DE" sz="1200" b="1" dirty="0" smtClean="0">
                <a:latin typeface="Arial Narrow" panose="020B0606020202030204" pitchFamily="34" charset="0"/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3491880" y="3381168"/>
              <a:ext cx="1287822" cy="276999"/>
            </a:xfrm>
            <a:prstGeom prst="rect">
              <a:avLst/>
            </a:prstGeom>
            <a:solidFill>
              <a:srgbClr val="00FF9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 smtClean="0">
                  <a:latin typeface="Arial Narrow" panose="020B0606020202030204" pitchFamily="34" charset="0"/>
                </a:rPr>
                <a:t>Ernährung</a:t>
              </a: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996389" y="3060405"/>
              <a:ext cx="1287822" cy="276999"/>
            </a:xfrm>
            <a:prstGeom prst="rect">
              <a:avLst/>
            </a:prstGeom>
            <a:solidFill>
              <a:srgbClr val="00CC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 smtClean="0">
                  <a:latin typeface="Arial Narrow" panose="020B0606020202030204" pitchFamily="34" charset="0"/>
                </a:rPr>
                <a:t>Klima</a:t>
              </a: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3164681" y="3976702"/>
              <a:ext cx="1298972" cy="276999"/>
            </a:xfrm>
            <a:prstGeom prst="rect">
              <a:avLst/>
            </a:prstGeom>
            <a:solidFill>
              <a:srgbClr val="00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 smtClean="0">
                  <a:latin typeface="Arial Narrow" panose="020B0606020202030204" pitchFamily="34" charset="0"/>
                </a:rPr>
                <a:t>Biodiversitä</a:t>
              </a:r>
              <a:r>
                <a:rPr lang="de-DE" sz="1200" dirty="0" smtClean="0">
                  <a:latin typeface="Arial Narrow" panose="020B0606020202030204" pitchFamily="34" charset="0"/>
                </a:rPr>
                <a:t>t</a:t>
              </a:r>
            </a:p>
          </p:txBody>
        </p:sp>
      </p:grpSp>
      <p:sp>
        <p:nvSpPr>
          <p:cNvPr id="26" name="Textfeld 25"/>
          <p:cNvSpPr txBox="1"/>
          <p:nvPr/>
        </p:nvSpPr>
        <p:spPr>
          <a:xfrm>
            <a:off x="5292081" y="1988840"/>
            <a:ext cx="3672408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4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Zukunft  </a:t>
            </a:r>
            <a:r>
              <a:rPr lang="de-DE" sz="1400" b="1" spc="70" dirty="0" err="1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Garten.</a:t>
            </a:r>
            <a:r>
              <a:rPr lang="de-DE" sz="1400" b="1" i="1" spc="70" dirty="0" err="1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Stadt</a:t>
            </a:r>
            <a:r>
              <a:rPr lang="de-DE" sz="1400" b="1" spc="70" dirty="0" err="1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.Park</a:t>
            </a:r>
            <a:endParaRPr lang="de-DE" sz="1400" b="1" spc="70" dirty="0" smtClean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endParaRPr lang="de-DE" sz="1400" dirty="0" smtClean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400" dirty="0" smtClean="0">
                <a:latin typeface="Arial Narrow" panose="020B0606020202030204" pitchFamily="34" charset="0"/>
              </a:rPr>
              <a:t>Vielfalt von Anforderungen und Trends</a:t>
            </a:r>
          </a:p>
          <a:p>
            <a:pPr>
              <a:spcAft>
                <a:spcPts val="600"/>
              </a:spcAft>
            </a:pPr>
            <a:endParaRPr lang="de-DE" sz="1400" dirty="0" smtClean="0">
              <a:latin typeface="Arial Narrow" panose="020B060602020203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400" dirty="0" smtClean="0">
                <a:latin typeface="Arial Narrow" panose="020B0606020202030204" pitchFamily="34" charset="0"/>
              </a:rPr>
              <a:t>Natur als Kulturaufgabe  --  Neuer Fokus auf ökologische </a:t>
            </a:r>
            <a:r>
              <a:rPr lang="de-DE" sz="1400" dirty="0">
                <a:latin typeface="Arial Narrow" panose="020B0606020202030204" pitchFamily="34" charset="0"/>
              </a:rPr>
              <a:t>Funktionen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400" dirty="0" smtClean="0">
                <a:latin typeface="Arial Narrow" panose="020B0606020202030204" pitchFamily="34" charset="0"/>
              </a:rPr>
              <a:t>Klimawandel  –  Neue Vegetationsbilder und Pflegestandards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400" dirty="0">
                <a:latin typeface="Arial Narrow" panose="020B0606020202030204" pitchFamily="34" charset="0"/>
              </a:rPr>
              <a:t>Künstlerisch hochwertige Visitenkarten von Städten, Firmen, Eigentümern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400" dirty="0" smtClean="0">
                <a:latin typeface="Arial Narrow" panose="020B0606020202030204" pitchFamily="34" charset="0"/>
              </a:rPr>
              <a:t>Multikulturell  --  sozial ausgewogen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400" dirty="0" smtClean="0">
                <a:latin typeface="Arial Narrow" panose="020B0606020202030204" pitchFamily="34" charset="0"/>
              </a:rPr>
              <a:t>Partizipativ  --  aneignungsfähig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400" dirty="0" smtClean="0">
                <a:latin typeface="Arial Narrow" panose="020B0606020202030204" pitchFamily="34" charset="0"/>
              </a:rPr>
              <a:t>Mehrgenerationentauglich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400" dirty="0" smtClean="0">
                <a:latin typeface="Arial Narrow" panose="020B0606020202030204" pitchFamily="34" charset="0"/>
              </a:rPr>
              <a:t>Multicodiert -- Multifunktional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400" dirty="0" smtClean="0">
                <a:latin typeface="Arial Narrow" panose="020B0606020202030204" pitchFamily="34" charset="0"/>
              </a:rPr>
              <a:t>…</a:t>
            </a:r>
            <a:endParaRPr lang="de-DE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30042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 r="20575" b="36205"/>
          <a:stretch/>
        </p:blipFill>
        <p:spPr>
          <a:xfrm>
            <a:off x="4860032" y="1484883"/>
            <a:ext cx="3384550" cy="219568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168436"/>
            <a:ext cx="3422221" cy="21096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149080"/>
            <a:ext cx="3384000" cy="210775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3821279" cy="21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866683" y="3727375"/>
            <a:ext cx="38212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smtClean="0">
                <a:latin typeface="Arial Narrow" panose="020B0606020202030204" pitchFamily="34" charset="0"/>
              </a:rPr>
              <a:t>1914-1920 Aufbruch in die Moderne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4868325" y="3723870"/>
            <a:ext cx="3384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smtClean="0">
                <a:latin typeface="Arial Narrow" panose="020B0606020202030204" pitchFamily="34" charset="0"/>
              </a:rPr>
              <a:t>2020-2026 Aufbruch in die Zukunft</a:t>
            </a:r>
          </a:p>
        </p:txBody>
      </p:sp>
      <p:sp>
        <p:nvSpPr>
          <p:cNvPr id="13" name="Rechteck 12"/>
          <p:cNvSpPr/>
          <p:nvPr/>
        </p:nvSpPr>
        <p:spPr>
          <a:xfrm>
            <a:off x="288032" y="206405"/>
            <a:ext cx="5868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Der Stadtpark als Ausstellungsraum und Thema einer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91624" y="764704"/>
            <a:ext cx="7232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Leitmotiv und  Themen: Was repräsentiert der  Stadtpark Wilhelmshaven?</a:t>
            </a:r>
            <a:endParaRPr lang="de-DE" sz="1600" dirty="0">
              <a:latin typeface="Arial Narrow" panose="020B0606020202030204" pitchFamily="34" charset="0"/>
            </a:endParaRPr>
          </a:p>
        </p:txBody>
      </p:sp>
      <p:sp>
        <p:nvSpPr>
          <p:cNvPr id="15" name="Foliennummernplatzhalter 1"/>
          <p:cNvSpPr txBox="1">
            <a:spLocks/>
          </p:cNvSpPr>
          <p:nvPr/>
        </p:nvSpPr>
        <p:spPr>
          <a:xfrm>
            <a:off x="8232503" y="197211"/>
            <a:ext cx="762000" cy="4572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0D7DEC2E-1ADD-4367-8F2A-6848A86B0E70}" type="slidenum">
              <a:rPr lang="de-DE" smtClean="0">
                <a:latin typeface="Arial Narrow" panose="020B0606020202030204" pitchFamily="34" charset="0"/>
              </a:rPr>
              <a:pPr algn="r">
                <a:defRPr/>
              </a:pPr>
              <a:t>29</a:t>
            </a:fld>
            <a:endParaRPr lang="de-DE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683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844824"/>
            <a:ext cx="6192000" cy="3821291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291624" y="952272"/>
            <a:ext cx="42803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Was macht das Besondere des Stadtparks aus?</a:t>
            </a:r>
            <a:endParaRPr lang="de-DE" sz="1600" dirty="0">
              <a:latin typeface="Arial Narrow" panose="020B060602020203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83096" y="1567825"/>
            <a:ext cx="32542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Monumentalität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652120" y="2954285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latin typeface="Arial Narrow" panose="020B0606020202030204" pitchFamily="34" charset="0"/>
              </a:rPr>
              <a:t>Kanalachse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347864" y="4592161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latin typeface="Arial Narrow" panose="020B0606020202030204" pitchFamily="34" charset="0"/>
              </a:rPr>
              <a:t>Rosenhügelachse</a:t>
            </a:r>
          </a:p>
        </p:txBody>
      </p:sp>
      <p:sp>
        <p:nvSpPr>
          <p:cNvPr id="9" name="Rechteck 8"/>
          <p:cNvSpPr/>
          <p:nvPr/>
        </p:nvSpPr>
        <p:spPr>
          <a:xfrm>
            <a:off x="296813" y="3221443"/>
            <a:ext cx="23309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Dramaturgische Überhöhung von:</a:t>
            </a:r>
            <a:endParaRPr lang="de-DE" sz="1200" b="1" dirty="0">
              <a:latin typeface="Arial Narrow" panose="020B0606020202030204" pitchFamily="34" charset="0"/>
            </a:endParaRP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Raumverklammerung zwischen Ost- und Westeingang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Rückgrat von Teilräumen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Gestaltungs- und Nutzungselement Wasser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 smtClean="0">
                <a:latin typeface="Arial Narrow" panose="020B0606020202030204" pitchFamily="34" charset="0"/>
              </a:rPr>
              <a:t>Inszenierung öffentlicher Einrichtungen, hier: </a:t>
            </a:r>
            <a:r>
              <a:rPr lang="de-DE" sz="1200" dirty="0" smtClean="0">
                <a:latin typeface="Arial Narrow" panose="020B0606020202030204" pitchFamily="34" charset="0"/>
              </a:rPr>
              <a:t>ehemals geplanter </a:t>
            </a:r>
            <a:r>
              <a:rPr lang="de-DE" sz="1200" dirty="0" smtClean="0">
                <a:latin typeface="Arial Narrow" panose="020B0606020202030204" pitchFamily="34" charset="0"/>
              </a:rPr>
              <a:t>Wasserturm </a:t>
            </a:r>
            <a:r>
              <a:rPr lang="de-DE" sz="1200" dirty="0" smtClean="0">
                <a:latin typeface="Arial Narrow" panose="020B0606020202030204" pitchFamily="34" charset="0"/>
              </a:rPr>
              <a:t>auf dem </a:t>
            </a:r>
            <a:r>
              <a:rPr lang="de-DE" sz="1200" dirty="0" smtClean="0">
                <a:latin typeface="Arial Narrow" panose="020B0606020202030204" pitchFamily="34" charset="0"/>
              </a:rPr>
              <a:t>Rosenhügel</a:t>
            </a:r>
          </a:p>
        </p:txBody>
      </p:sp>
      <p:sp>
        <p:nvSpPr>
          <p:cNvPr id="10" name="Rechteck 9"/>
          <p:cNvSpPr/>
          <p:nvPr/>
        </p:nvSpPr>
        <p:spPr>
          <a:xfrm>
            <a:off x="288032" y="206405"/>
            <a:ext cx="5868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Der Stadtpark als Ausstellungsraum und Thema einer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71647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288032" y="206405"/>
            <a:ext cx="5868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Der Stadtpark als Ausstellungsraum und Thema einer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91624" y="952272"/>
            <a:ext cx="7232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Leitmotiv und  Themen: Was repräsentiert der  Stadtpark Wilhelmshaven?</a:t>
            </a:r>
            <a:endParaRPr lang="de-DE" sz="1600" dirty="0">
              <a:latin typeface="Arial Narrow" panose="020B0606020202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76920" y="1456328"/>
            <a:ext cx="498953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de-DE" sz="1400" b="1" dirty="0" smtClean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400" dirty="0" smtClean="0"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7" name="AutoShape 2" descr="data:image/jpeg;base64,/9j/4AAQSkZJRgABAQAAAQABAAD/2wCEAAkGBxMTEhUTExQWFhUXGCEbGBgYGBscHxsaGx8eHxobHhseHiggGh4lHSAYIjEhJSkrLi4uGB8zODMtNygtLisBCgoKDg0OGhAQGzAmICUtLS0tLy0vLy0tNS0tLS0tLS0vLS0tLS0vLS0tLS0tLS0tLS0tLS0tLS0tLS0tLS0tLf/AABEIAJ8BPgMBIgACEQEDEQH/xAAbAAACAwEBAQAAAAAAAAAAAAAEBQIDBgEHAP/EADwQAAIBAgQFAQYFBAEEAgMBAAECEQMhAAQSMQUiQVFhcQYTMoGRoUKxwdHwFCNS4fEVM2JyQ4IWU7Il/8QAGQEBAQEBAQEAAAAAAAAAAAAAAgEDAAQF/8QAKREAAgICAgEEAQMFAAAAAAAAAAECERIhAzFBEyJRYXEykaEEFEJygf/aAAwDAQACEQMRAD8AMXiKTfKhjynlpiJi4kqT26d8K+IVK0AMGSmGBRNJAIB5oJA6fng7J51lre7qkONiSxtboZEG/XDB+IUg5BoUtMkTKMYgaSNx9D3xncRd9sX5g5QQNDqC0zLSyw1gZj4o+mJZLN0hy06fkl6pUW3HKRMi3ywGuTNfMVvdFBpOsTAIU2gQPJ+mGTNmVih72kNLBQdQUmV5dxJA2mN8Jfkv5CffMwgojLYczVqgteLWIwp4llajAaKAAEyUpsoneDqG4w8p8NrkAPUdjBJiuw2NzZCY269PNvs97NPF6hSCVmXb8ItcDf8AXHOmc4t6E3C+MNRANSiWDfCWEGAukiSpO0fTBw9oqjg6FVABclo6RboZHTzhPneHo9NicxzDaZAJB2iDe0zbBtNstVqM1eo6m8aYI2GkCFaLz/q+DFIKclotbij6dDVKa+VLG583+2FX9Q6VA1Nl1IbEQZMk6gCIPa/jGlpZ/JrbWwAIklQBAWDdaY69f+cZ48ey71IfL8thr1uTAtMEgXHTFaj8HS+2XpxWvW95Q95Hu11VA2hbA2FgJudvIx9lq5bSoaqxgkw8AR28fvgULqdzRDjVIbb/ALZItv6b+N8aUZlgWdKdNdQBVdKQCBE2Qbi/8nEyUVscOOU+hJXosbQFMda6tPcb9RhZmKRHRlMQJ28ntjXLnM2ygL7tDbmE9BHw7ThdxzK1q9RS7IFUAAXPgnElyx6F6E/gqejTqVCVIpU1AsyhS0zq2IJEiN8C8SyFJaWpKuqoFlV0gTfyxg+IHfBFPhADqGaeht0vOGNfLq5BIPLsQB0BAEkG3jEfLHo0/t5tNtGaoxABiWMGSbfTxgrh2e/pyzIBDkagf/ERbtIP2w0ydHL+7/uqdYjUuo3IkCwjoRtOF+YyCZhUWmiqQSQWnTq7SSQT06bjEpeDzYNddnMrnKLh6tYu1QVSqqrfhAEG6mwM9Ri1c7SsVof5fFWPbmsI3EeuwxD2Xy7pmXGYVR/aMWBWeUkAmQSDItf0xocx7Q0kqKiANYaivS0ESBaOv541boq2rYjNdmHLl6ZiQCA7wI2uT3t5wFT4PU96tRaTalYMDDAEWMQYgekY0/8A+Vqx5UqMALjS5PyvBFv5bASe0DlZKjVIiQBFuvXptBjEzfhFqL8iniftSav9kroDECVDQbyQWLeOxwnz+bX3zrTnQrFVvMwd9h+WCqOSqM55QqTdiyn12vPXH2Zrgk6Dp0jROkDUB+J43Y3v5OO01TMZOTWzSZTM5b3KPUTmYkMOZpNpN2NjAJt2xm/arNB6kUqarTQ/EVUau5JF/T/eB6TXgzv07+flh3kfeUqqqqsoYcxP5idgLT1viRurYm3JUZ7KtNrEziqtwNg8o0f+O09bHY7DeMa+hwGmNRpIS1yWLahfcwDbA9AFqYcTp2uPyHXD4/a3QcVWznCeN1aQgf2yF5vIktse3g41XE6OVbW7V6juE5RywTfTYLI2F56+uAKfsZmGQlkVVEmKhGwHQCSDv22xnszQcmVMGNoAHrMeu/1GFNZGnG3F2RoZpjUZWUKo2MzPiO5wq4jxXVCqrjQQxmBaLiJ3wXla/umbUDLXRSbknpJsbdsRzjB2kuyMCedVIBi3WD9d8GPGlK6NOTmlKFNm64pxzK5dhTOWQMRIYBW3FjE/n2xDhT0c5m0ZFUC7FIiFW0mGNySpA++MBleF1NTEvqB2YCZ+/wC/XD/htGpltVRZ5lKFiIEEgmD3tgOLTBGdva0aX2g4hSLilSVAlNg2lQBqIPxQPQxg2v7WgXSi0Df4Qekem2PJHz7+8bmv3BMnsfGDctxqqVILXFtR6T42J8xjoprTOnyRk1SNxmPbuoI1p7oHZp1WsbjV+nfCrjnF6WZ0ioQ+kcsSo5oET3sN8L6efSsNK0meRE6jExcgDaLnfbFfsr7P+/zHug0SCZaTGm9oN/njRUuwvYtzDha6qgYFAAQYkaTvqXffecaPMcVNVFRFNOLxr2HbcDAntp7Pf0j02WqrO06gJAgAEahM3kj5YSLVY3Ajtvt+eDJ+URadBdcoWBVmLGd/4SZwfQydaoNSIxM9FOwm4Y26H6Y+4blKjGQlQD4tSruPmQIjBmUd8sSaj6FJsCwafOi464LVDUfkDyrVaNdvemCy3IMnSYI1HrfAWbrMHLGoWLWnVNu3p4xeKqVKjNVrdQFOjdenXlH1w4WhlKjR7zVcjTZPsBOCqTuyKN9MSVXClCraZUEwSSDfft6ecWVmapIMv3aGJH8F++LMylFY0UpiASahuJvabkD8sOcrmcktVqarYPYzUKsLiI1SR6jFyT7ZEr1Zn8g4VxMADwDbrYj7YOHF6SoSCSfwqNInfeEERO09fGEWbzAFVtI5dRgDaJtiL5n+TiW10DKrQ0bi4qLpelNjpJqOQpPWJjCOorEzoIjx4xMVL2t+ny3wNWzaqx5uk9zb/jriptugOV9mn9l296wokKrsSRNjYfDPmNsbxPZ52ktokXnW1tugGPLeEVqiVkqqhYAhhax8X2x6zR9rMuCVZoZlMLAmTFt8Fxjds9XHzSUasro+zrQSag6WCzv8/wBMSPAEO7sfoP0wo9oPa/Smmk12MMQRKgemMfxD2kzDbVqgX/2Mn1jB9OPgcv6mS7Z6VS9naepi2uwEXHXVPTwMHNwiloEhjeLuY2HmMeSf9Yrimumqw21AEid4MjeJ/PHOI+0NatoWoxIQnTaIJjc9TbfFVLpGb52+2a321y9Cm1L+3TIZGN2bo3cb2PfGdTiyUwFVEUbyAxJjvLR9umF2dzrVEOskwOsm1rCcBZXTUZRJPVgNwO4nr64qbZk57NflGJUtMqbiY26m+w/bAy5jSTJDgmxBAAHa9vra/nFfEOMtTylOgiKkHSzQplblb9z1OBuDJILxHTbfviLKzXknGTSSpheez9IELrMibHYjrHQnaMOuDcRoUaBqPRpVGa6gwG5Tf4h8rdsLWoU1gwpQjU6+7QmAY5XOzXkAdjhBxJy7saaOtMCFViOgvEecaNS7QXKlQ29pfadcyEUUFoKpJEMCST6AdOnnGXGYA/FMkifS8Tth77NuNZ1oDawZZvPS4w5z+aRqbIUUqykEBUFut5LD1GBlv3BUHJXZgEzdQMWV4IaLEEETaYsbfnjX0s0VWk8DU6iIItIBO5mJ9cZ/PpT1n3YXR0WPSRMYapxED3VNgyrTAkwWLQBsA6j6z6Y1c4vSDB02mEJmjVp1WIKlFJ3v8M9NsIslxJjAkgAWAPk7D+b4c0svVSlWDAIKimNUq0aYBC3+k4U5PIjcAmex+to/I4MlekWaloJ4jxurI57Hcknr3H1xofZDP5VUq1c1zlYVaYgzqBkgGNh9N98K/wCipNBKENsQzNFvmD/N8Qbg6lwyq2m0rcgx5mROLGPVlTmg6llzmWZcvRd6eqw+OO0sBAPmZwvzVFlJ79Qx+sN+/wBcW8MFXK1NSVWptP8AmFDDsymx+eOZ2oqQTUBL3OzLcxMiwvI+WNVKujsb7OcMz9OnTfVTl2EJqEqCY5t4MX2kGMTPF6RimwgWMaeWe3mO8YqDKVIFxI7FT3sdumKWyFw4lQTMNLISOxM9YHXHPGe2WMpcdpHK/DVeoK6adhyzykD07+MbjJezoYKy0aIlQwkobRMgXbrjEZnjNT3dOi1Faarsys5DGBO5K9jAwfw3L03UMXKuQ0aR2mRMiZWT6HGc+NPscORq2vP0UaKi1Xo5cE+8eBCwWAJsJ2XuLC19saanSo5GgWmnXzFQQdJlVXqBFx62nC3g1cUGDJUsAQCFBsfExgVqeTpczPVE35mSPTSoLfbHOQNourcHPumrMxp1XHJTgyafUz0mbHqF3wlyXB3Ut8O/f84674a5PiNGrVUUKTuQsMpLnUYFrGYXxGC6eVrueWlEWNwB9zvgPJ3RtxviVOSEnDePVE1GzmNPPJABnYeL4W8Yz9WtUUvEREqLek7TiFDJOKhqDUdO4Am3r98Fmm2YdYUhhc6iFAHXUSdOAqT0eZt1VgiSJsTbe8fQYmi2mPpjlfWjREx2ggx1BBuMVimby2n9/wBcT8gZM1NRETI2HfFtT3moMVK7jzbtE2/bFFWgfiBWe8x9sMKWZKo0gt1kAx6Tjm/g5fYsGSa0lJG03/2MM8pwY1ROpjG4Ve/yM4BySCoNRaxOwHb598MMkmiZJPcdvvhtTrQox+iOeyFOksqDq2JJvHn9sU5fMQAVRImAABsegxziPDyyCoQTB3FjzC3rgdqwUDv0g39cSMU1sstP4DHrPqAQwJkCfO/nC/8ApnNQi4O8kjr1+vXHFzRn+WxfRGthDBGblkxFzy/e3z27xWgds4+VqXCgkgjt187YIzXD2CgAyT2HX0xp87k0RFhgNIibX8/X9cKqziwHNI67fT98OO19m74sdCLK1CQAQQYHS8jcRidYkaehnrN98Mio/wAY6wBt6Yq4hly63lbmDHUSCNu5M+mOwd2Z4EcrQ95I2Mdx+W5ww4NwotVgQCwIhmCiBfeDBAGAkdBJUkAW9Ta/1wbxHP0yiaaegxzPqZtTHrf4fTzgddDWPbJ1csYhwLGIN7jr6YPzSPGgBaWgaYsb9TY74UjPsrDmYPIIM2Gm4tH64NzTVCPfH/K4JkncEwTLXxXyJdbY81LTFlDK16TGJabSJhlO5FjfwYP54Y02pDcE8yqYDWLQTbwD6YnVqNqIBBtE/t+WBKtKRHvGEiGG/wApBFvXDqSVEjUXcd/kYuqp+Eb28xgZ+G0xT102BeY0FyWi52iI+fXAvGMzCgSBptMkzudyTucU5PiRVoHKTAn1nY9RY/TD5NtJGa+w6jk4ALUhvAMMDJ6Dv8sQzOUpEAgN40mRPp+2I5+u7gwxJkNc7kC3p1xzLVS1Qsx92dztE9tN8eV8TvsWloA40KyqHJquNOkBjIUdBBn6Dvg/geSepSFQXknki4ggWPT641nCuMUqKMWpJVYgwSQARHw3kDGQ4lnmLu9GmKIP4EI5Y+KABYSJjzj05KC6CzXcE9mmWmteu5UVSoSmrMDDdyFPNGyxvAJE4p9quCf0zDVXdw4OjV8QIiNRmCL7x0xlKntXXqUqVF2PI2pDPMIEAagdh9b4hxXjlau4NapJAgEgfQx3EXwHM7Ml7QcSSqq00pLTKCCYEsbSe8WMScD8MrikKdZWAZGClTGqDJmCCp6iY7YBzGVIYSW63HTtv/LYEocRYGOgb4T3Xx6YkZNrQHPZra+fphveLUn3qSS24JJDJqgBthcRY4ZZ1IgNUhB8ILCAJ7Ta/jphAcyuZWnQoU0p1C3SwYztYALcyWv98MOJ8IrIxVnpCsV1CGkATYEmOs7TjVzyo040t+QTOJQYSHlu/T0sP32xT/S6VBQhJNj8Sna28gfXC7+sMlKgBZZDMpmT1MfIknGo4fwwLRp1gRUNaYQBoCjuLaib+kfRNuKEkpMr4MiJTPvlsqnnD8rf+IjrtbAmczNF25EEAQRJN+s4jxJzRbl1U9Q+FpFvnuMKv6cPcHReZAkT6W87HAjjlsMm6xGDZqjTYKqhCNnAItAsbmIv9ccq5FKlwY6yGAn9MKc7lGm5Om8MLgxt15Z7HApqtpW5289Zw3xJu0xR5aji0bbivC0pKpoa6jFirHWAQOnwm3kGcAUcrVQ61C07EHnJleoM2jAuUqMpOnqDIP8AN8MMpwis6ytOoWJi6kAjvJi+PO+OT2zqTdi2pxQkBdoGmwFheANwRfAjqoXUWXxt9MOMz7M1FHvGK04gm4Jv1gfvhOjNqsrHvAmfNu+M5Rp6MpprsIylQATInpdYjzJk/LBBrSmldKzvvB9P3wLSgqp0LvBJuD4vtiv+iKvpkrN1uNJHhiNsDvsgwytMsJeNVzcwIWYHS5AjzIxx2Bjb5D+Ti3IIiQlSobEldOlrsZgyRAmO+22Ls3xRgSA/4jIUqAZjVGgARYbdselciSRtpIGzGYqBSeaCOosY7dMLH4W5adax/jB2I7+P1w0q5yFYCkHJiNUnSD8R3ieoti7J5aVDOp9331qviCxB/LFi09nNKQrHCkidTST4+V+++JZThtQb7yCpBBiLydr+mCpSPhiYvJt/z+mKDnyF0rtN4mZnr6WxOTS0Bxii7iwqe8ANVitjDtqMjYRFh5nFbZ6LT6+uJZqnUqrqpJJVediwBjpvbCuvl6oglDBYAmR9Y/XbETtFbHKqfikW6Tf/AI9P2wxqcRpmmQKKrUJvuwA8MeYNt98Zqpm4Om9sNOH0w1MMzMT0g2HrO/S+E9ijLwhTmMuHYjVHVWKgAnfYkx23xNM1CwzLqEahYxO21rmMOxSpixg+SZ/1hHxGq1GuQlMwbiIKk9QVNt5xk4sznGtl4q80k8pselsdqtcBWJE2OobqTEiSYjqcBUq2+pZE3ExY73m2DqXEWpghUDz8PvFGrY9RZr9YGOi3F6Img/hdKpWVSi88MSAZI0kzG0xGHT8LpqIqOlNvxamckTBuAhAsepwg4PxdqbE6RdSCDIA1Tq+EjudiMLM5n8xUqTUZTECQsGLAAj0jGqnbNE1RoM9QysEGoagj4QhAJEdSbdTOFOZoUtQZAfM36z+eNVW4blaNP3jc0JPNU/F0GlR9jgOnxdBIXK0g/NBKiL956gbRGI5JsbhWmDZjPUijE6gbaUUCBCgEzG5MmMZ2lnBqPf8AX69ow5oUdbEooJjURuLbmDhbnODMvOq6BYHUCoJ7bG5xzTa2ZTjLtBr5gsAoMMGnUGtFoH1n6jHKdJ1lhrsCCAejAXNriY/1hNQqVlV9QUnoBf8A5PpjT+xeYovP9UHJHwlZ0sOxjqIO9jODhd5dHRtmefKuRC6QAfr2/XBNFxTB94E9T9hfY4ce1ip71qtIFEmFQIFkAdpgnrO58YUUKMwpUgQZ1bkEXJwsE4lwGGRzSuPhC+kYuehTkMRzAyDaQR8sfcI4MFVYYlgeYG0r0iL7YdZ2kQmsUhAH/wAaKT633+k4xXE70KKa2/Alyb6G5Ry9AB+I7zG/TDThWWrlz/UU1CxZ1DdTsU6euM8OJKwJViYMQ5H6AR6YYZfizr+I36MZH7ThqMo7ezaLXJFK9/t/PkK4z7K0eZgpDbyvX5n/AHhb/wBeejSSi0stMEJCsrCTJgjrb6HD+lmalQWZh1MLIxHMcMp1BGm/dbGR1tjaEk+zKcJR+jE5vinvSdWnSTNgZBPk3+WCMorOYUavQSfth/7QcGOZcPUfRFuRFUn1jf6YXjIVsuJQ6lG5X9V/bBnozSZCiRMjlMEQdriPlhfxLh0xFMA9wxUR6AEfljQZnPCrTClNLAklh1JAF/oL4CQMJIk7WN/nhxmvDNXxNdoqpkNzVVI18wYWI226Hp9cMuHcaqUjpYmovTVfr6/bFWZ92iqGMpPKB+Ef+NunY4O4TwqhUpO9zDWOqBpPQjv+2I5KtnRTb0yjO8eZxpRBBiSRFp26kzij+pN9KgKB22Pftv4wLnHUOVUhlU2jqO3y2kYccDfKMNLioHO8udJtYcsE3nGXpp7HavZna2ULvOtRO82/Ib+uGHCqRqBqbRURNjHUf4mdvNsbJqOWRWCiiDDjlTUb/DzH7HpjK5bJIDIcmIBCwAfXvjObigShTtAeayTU3Pu5qpPK7KbxBIN7xhZUpQS0KpEwo7np1j54e5vP0aUyDvcxIG3e3UYS5yi6KWRjUpnqNx/7d/XBUm3oxmqIf1RH0jf+RjmbPvFHMQFIIEm8GYj69MV0kJhgqnoQTuOh+WGf9MGOlRqmIkAGeoHTvjSMW9o5W9l2V0pSFfWDEyugNebb2+2KaM3AUAncBRe89vnbAudy4K6I0nZhNmINiR0I7jFf9Z7sQeVt9RnbsBtBnv0841trsbl8jGnRcyNPrLAfY9cUPTJlSxUdxe/p/vrivgqtmb01JIE9B4mcaPLez7BWNQ0lEbsW5e5j9z0xf9hJNox2e4WxDFKskA2KwGje8nDLI5gQFAEEC0x8/nbDZctQRWf3xciQoVYk9JB2BF8KsvQp1KpZdSk7gbE/O84zlKlQWsXoZcQ4jTWVpil50qTEgSssT2I8GSDfCrMr72GaxXYAd/O/86YFqcKag7Xc6mnUwuLdfn1wSYCASdczYWj6XP7YTcXErdrZWuZAB1KGDDZ+3Xf+Wx9kaCgcjspuQsSL9iWN48YCzKlWKvIM22G3Tz1+uCcoRA3M/rjBXEyXew00eWxJPkiL+IsfM4W1qrBiNN/XGqfiWWWksUgz6YAIO8kyTseg2npgFMp72oayU1UiA0mFHaATYd8a4KWzWUFWhXlWao604Ysx5Qe489D640VLgFZtRflsdyCZWJBg233wlbWraluUMyLgeZ2jF1Xj9YqQWM3IIgX/APrH02xU2tFi0v1DWpVq5YGmtWmdzpjaREg+cKuMZqpmKQFR5OvUQJmQNySIIufpizgvDXzCvULqpBE6iSxJm+1/n4w84xlKa0yajyAV0ilSVJYiCJMnp+Zwmlf2JptfRhcm5YhRuSAPDevTGqz2dFCmkhfebGTtaenm+Fa54gyqaV/xJkgbfF1vFxthdnkVH1hW0kXk6oPqb4SVdmX6eh5wzLPVKhlqsrEmVUknyO52GO8c4cVAJ1U1cCC7DUYsSACTEjrgHJ8bqooZNTaRyLJ09/WD4wFRzTuQ7AsSJvPUD5Hc2x0XkK1QflM/yFGLKSYWsPiBEH1g2+4wyyPGKtIBqi+8Q/8Ay0hDD/3T+D1wuymRdwIUc2wLAbeCZwRVrjL8khyNwjSot/lHxfXA862Xf/AnP1ctmdL7OpBDhYa14YbkYtztejSpD+1reYL6jedhpPwgW7nGezufbXrA5Tb0ANpjqd8HZvMWQotmHORYz0t19d8H1Gn0G+0el1vauk2WanTp1dZpFRCCASsbkiR6YymRJIjUmqJZWIUk9YUkn88JKWfrhbnWgteQQYmP5OFecyZLirSqGm4i1/sR+XWcawdrZxu2yzRuBboNvrhDx3LMqEmugMiBGmT2NzNsBp7QVAj0nGp4gMLTInbvuLYFSsrrEagV238bnrgT5FDVFt2dytKsN4HeTP2/m2Cv6zQeZtJI6Ex9cfcMzCmmLSRynVMgjob/AMnFzqrdBbGEpK9n1IReOv5KMxU94AtUtyg6SCBPaTG3884Mp5BlowpKsyn4oP8A/NvniyuMuyEqyiT6FTawAWT6HCZ8yRsTbY9v2vjec4nyuj7LZArT0gy6fEniTBB+lt7HHUckiAdQ6gX+3UemD8pmFqQpsw6zef0OD+HZkUnL1Rsl2Ci4BkCD+Lb79sJT1YkkxHmatTUssykDqIkdJ+98WUW1EAnTMCQD9SAL/wCsd4jxha1RWtK72mx2kE3G/wB8d/q3WJYlGPxLAt4tA9MRK1dHOr0XNw2qWIRXcbSVIBHY6gLdIxXm8i2VjZXgaqZIIKH4SD33t9+hLyfFqyOssXRtmJOmOx7HpfA/tS5qurIVGkQR3O4897ecZzaemc0sbA8sqNVXVCUyeaNx5FoHpjXHhWUoL7x9ZF4ZnjqIICi9unnGATKVCR8ROrbTA8bm1sH57NuxCsYgAbzvtjlJqkSMkltDirxRZYUqSoJAB0gtYyDJkgnbA/EMo6gmsq87XLfEDufI+mHmU4JlxSSoyt8GokvAtvAHTpG/54so5vJgAJ7u9vhO5HUxPiR+uHlE0cH5M77P1RlmDKkqwKhdJ3N5HeL+mK+O+0DVnC6iKY/DphdQtMHe0b+YjDP2t4krpSRGLlWmAdlaRI+fTCY5JHp66cnexg7dDF8BTqewybXsT0RogmQoJBMgRP5YPo5RaSl6s02MadRAn/1G57z0wbwfjNOhl9LNHMSF7ki1+vXCc5k1SfeANqsQwkdh6RaMWXKr2tHNJJNPZHilf3jFWJdidQJOwiIAAAjbecG8O4c9Q3p1iIIGlOoEgSYAEb3wv4TQShXptMw4MiTFxb6bY2eY9saCvASpUUuTqJgXEAEDZvNtownyR/xOilVtiPNezVSrMJpQ/wD7GE332J84zmZy3uarUOqC1twdiO4m0+MbXN+0VUKRTy8bEM28T8QG+MvmMxqqTULFi0mVIJn4dQBt2t36zgOeWiTUfAPw6iTmED/BIAHRgSJv9fOPQKuUytIty0RfckN9CcYkZRi/undQgM+7GrUrECwKgldwb269MczuTC02NQXmOW5iLNeLdDb5Yjk6RYSxvRrON8XoGjXpI5OpYGlDHqwHi++MY+TAXUn90RcqbL/9QZ/bHMvUYc6CAQBIK3jYnvi6qWLe90kNtrWwaP8AIE79J7bHATYZTz2yOR4hURAtOqFRyNc91kgTc7995xRxXJVWYVWqaw0xB9ZEQI3n54pzeb1MddPRUtdTKsp8E77XwZlEHK5JBFjHbtBt9saRyTtETs5wTL66qIxlSwEDf/n98M+KVMvRZqdNS9QWu45TP0J3tgSosm4vEAixHoRed/rirLZdUblUKZ7dfPzxrt7ZomkqogrMxHUAkkbb7yP2wHxBqiCVps8XMdL+MPTknHvOmiAw8Mbbb9MX5ZadL3xqDlWCtWDaDfSIvIPbpjnFAxsyGer1SFVZU7kTEi1x49CcEZeowvF4ibT1wxznEwzSugibEDefB2+2E+flAWVTBMnSCYPf0wYNrVA6GFfUgUyIIJI/m3yx2pmiVC/OY8gCMCZUOwEQZANiCOYSJvAMdNxj50hhqIBA2NjY/hP86YHc9nZbG+UoPUEojNabKTtvhqnAKppqRYknUGMAf4nrO5nBHs5mBToKGJEqRbyTHywY3FwGMIGBiNQkgiDc9ZiPQ40zb6N8UY32q4S9JVMqSCRInl8g74V5CuwOkwSAQbG8bHyfzxqeL5StmKheyr0ABtO9tsTynC6VNW1gF55HLxpHUadjPfBcW+zJq5aBPZuhTSvLnVKMTT0tM20GADquTAGNnlsyL6KDQSbrR2M/CdbAz8ugxmaeYpo2oNDRErMx2kR4x3+ultQRyYiZP53JxXA19R1Rm88rpVCgEhmP0MwR0jE8wrIdJBB7NbfDM5OV1e9UtFkEsfQwCB1644vCqz70zvJ1fY3uLg38eMT09GWNgOVALQQCLGO46x9PvjVAUa6lCGKgTrLAE7WIEXGMlUPunZSFJEgzFp6T+oxdk8yRzDobj0Nvv9MXjS6InWgvOcJpUn/t6oYDdpgifsZ+2BleJA2O69/I84GfiB1EMWMGBJMx5MX6384nTqtIgEwZtc+uK8os60ws0HVDKvptMghfE/OMQpVIvJHUXJg+J/l8aP2i4sgoldQ1ONKTaWO0QN+vrjMcJRqX9ym01FMtIki/Y2K2xYvLZrJKPkYUctrQka2fooRj8yYjvirPcMq00NR6ekAXNpgR0v4+uNJwr2mLjSwg+LWHbzhdxn2h/sOAFZjIPMLKewPUC3zOBOdaZ1RrbEozzuI1EADYEi3gYpDspJiQt2MHv438/XAtGuAdM7etx67Th7kHldxb+Xx5ZOmZfqIZXi9ZaLIASm7AEwQf8lU3F+p64X5mnUVfeUyEY/EBIkdbE38YOzFJhekYOzKvLqFjBg37/wAGF+VqnXzQQpNmBPexGNck+9hBM5mBChid5Inf+TiylmtI1X09+09/ni2vwtXZ6jaVLXAWYn06T4xfRyaBSL329f5OG4WuhKLBs5nbponmUloi9yIuZ7dOgxdkaxDRMlug/KJnf88WrRURYW7/AO/ODUytTWx2ZRrPpvPbCUCqPyU1cxTJDBHWO53O4MEA9bKZ+2KM0oqMupTTqRy1EG57HofQ4nnKRA5TqLJPLeJmxF7+POE+X4rWqkiqVOkDTCwPJPmQMT07ltnPuhutKCrlj7wWkWkfrfvi53Yib23Pz69sM+H8LZkMuiBl1BibiBMep23xaj0KrsodpIVSFAhgBvJE7+mLXGh4irLBiHVY+GTbot7dsXDKnQktCuGdd4kW27nafOHYy+WoKGZEMMCSxJkQJGmTb674jkeN0mSoVhQEYQqg3Jso7CbTaIxXyJFx+WYjOPmhVSmvLTcSZUD/ANrkT/zh1w/hra+V1I+IEyJvcQPl2xRUKk1KjVCzCTBIAWBMaZ2E7+cW8NzgUnTBUC5F4+fbGEueV66CqUvof1MjTQNrbUGdGYoukrJPKCT0x1stlUXWUmAxJdviAuN+XYHbGazNStUqalbXqMRYaYG3pb12xzimRVqRD1Dt+G5i2+Hm7vwVy+EMl42CaTIopaVEhUPQzzGPi87XwVx2oKymYbUZIPWd9sZfKCmrLJeAAAs2M9T32HXphr79IMLDTv47Yii5bR0ZOnYFT4bTBst+wJ/LbDTI5DSOQBJJJBkg29QV/Lxgds22kAADyPPft8oxU9Z4gkwT1xpDja7YUqDmpJBMQO62BPnpOIKaFtSlo2sDv647W4XUVNRKgQCFLXMzsPltvcYAqPWp6WRWEm3Kb+Ra/XCcYrdHDj+pn4aLGwALE7AQB8hAxM+/jZKY+WM7V4w5cSxJmI2OLKTe8mKgBBnmkztyyNvXEUldS0TIbZimdIapWMEwNPWPS2BgaI2VmPkwMMXyiNSpoCZBJPwg3An1Egx64G/oKaglm0wYEkX8+O0fw6a8Muyh87B5URfUTi2lTr1BIWoR3UED7AYvyPDkzat7t2UoeaEBJBtYn9sTr8NzOX0rRzBAIJIqsIF9gFuCd+1sZPn48sE9/AsJVfgcZridKny6kuFJKQAsTIIJkm+F+Y43TKSpZhO/52nyMZapSQhTZWvMEkz+x7HFtOvMDTJBtFj5274yanLwNcsk9CCtmWLuWHNqM2jc9YFptfDDI5oi9iNiD2/10OGeZyL1rGlYbdD6EyCcD1wCqqQF0yo0xNu/f/nDcJNfBhi7uzqATIAnyB9DOGPCqa6mI0gEbEQV2EAxJHqf9qciCGIa6nY+f3H64MMq1jfoRv4BHTG0drfZydBXHuGe8TyjAgD1k32+e+FTcuhlbccrj7g9O3r8sPcvWMc3+x/rAfF1UAaog9O4/TffzgqSivobp7AxU5gwhT1jv3HbribspYsyqxNpAF/3wfwmnT93XqMgqBFLiTGkdRHWLesYz2VzOpVP595/n2wOVpx0F9IMaihB5FHUx8un0wbmsq9LSW5dQtHax2+mL+BZbLtTJqliwaFCmBFpnzjSZSjl4OimiwD8Vzva/U46M4LXkcY2ZbLVC34T6wY+uwwp4txILWSkUgt+MmBHX1HzxtvaDiyBWXWh1CbWm6gRbbeTNoG82zWZopUgxdZKm9mHoL+nXGLcY8idaDKNdF3CMqzwShZbjcDwL4cZHhwZUGtFZahlxBERtFiRjNPn3o06dP4dTGSCIIFwsnaThjwjirLU1U91uDuBvG9j/wAY0lytNUO42E8TylGkoqOWdnLcoGkWPSxtcTgbJcQhydwRBuTY/pYYW8fXMVKlNlDOF1SLD4oM9OuBMtTrMXYpoC20loLE9vpvffAllOnEDl7tGv4/xWlSpg25lAhFNiREeuMvSpq8heUg2JG8Xv3GCMssA85A/wALmbXvsMdoBUJ0ruZPX6A2+WEozbvorbdFPE+JVEFNeZVC6TFwSABv9bYq4cS0Msqe5t32m5g9sHpmDq1AbmYv8sV1Qxmdz37/APOE+NuOyO27ZXmQjuWY83+XX1B9TgfI5RgagLiG2a8kA2nphHlOIM9ciTpAPKbXAuDHWcafJUHcciMYMfTudtsWHE4r3Eir2coCBzMWbvsI9OvTfsPOO5eEPKALzb7Y0VPhyldK0rkAFi+xm5hQehE+MU0eACF1VSSTGlREfmb26YaUENQfwLspl6rmUBJPaOv5YXcVouVZBIcC3een88419ChRCMq6jDxBcxHUFZF/li8MESqqhRFmssyvSwF53gY7NeBem2eTcAckNO5YDm8+ekfvjecI4RUemlY6NBIFyeonoNsZQmkTqp6RJluxI7r09P3xquF8ep08qoKkshEmJgDv2XElyoHHj02Os7w9WV1JQBDb3SRM7nVJ7Y7/ANBor72KTHQoPO1xMXiwNz2wnqe1/vPeaFHMZKggao+GJ/l8DVPaFihFdGBcctRWIidgfI6TvjN8ng0UoI1bgUzyikuqkAdIHWPTmwk9qK61UREq/wBxVFjHKYMADci4vjI5hqtMhmZq1MfiUkEDyAfuMWVBRrpNJgHiRJv6E9evbEUrB6qaqhdXzlT32mqgVgtmH4otM9d/XF9RmHwRJBuTF9xtb5+MRfL5ooC9MsFuDYn7Ek4i8hQRAvHrH6j98TkTT2Y+AjJcQb3iqCSygTEmO+NPTKVrVFDEbSB88ZeiU1arrU7jr4PfDFOLUkXmIQgyQZIYeDvMdMKG3cf2LBryaakoQQlhGwt9hiL1AN4HrjIpx6oamotyzt0jDriCZerBYSe6yPv1xpGmx5WtBVDh1O5WlWqACNRXQAx2ux2iMOUyVUFgtPL0NI1Q7s5t0HQk9sY72p47VzLvTps6UwRqUtuQNyBv03wJ7O+0lShU93UOtWte5BJFxP8AL4V30NKN0barR0IzPmWAKs5CAINRi1t58YWZbieRAaKMloguSxUzc+Zthb7T5upV92kk00BCgLeTuSR8sJ6GXqGwQ+psPrjB8jfTBKVSpIf+1S+/r06lP3aIy308oABiyzvF/wBsQ4sadMrUVTzwDUk2A2+Z84oTKNC85BHbz0H874mHFIx8St8Sm5n/AC/1iLkTdM5slRzFxfm6Anf/AFhfxSlWdtSrqUQIkcn+VjuJ/m2GmRSkzEU4iIvYgiIYE72BxaqHc2K7HeR2IxpxQSi0FqynJcO/skPtUBDQfFh8pnCf/o9Wn8MOLCdW4Ebg7HGlyrqsmN72P6YFz3FqZPu1+LyDtg4utCajQkylU0DUaq+mSNIBJlRA+u/TrvhzR4gjqYk7SYMd+18CAgm4se+3zwtpVyoIZrhuhnrYekWgHGcuLJX5CnQdxPhxqH3iPBA63EemBchmQZl1JmJBgbAyvXB1GpBuC2q0AxJPmO+KstRCpCqAuqe9yPrt+WFx8blCpFrYVRUOSrDUp3Vrg9t9ojA1TMjLkKqhAQW3AHyHfDXMcGKIzVHRSFDBSw1NO0Dv4wDQoFzHuy48An740hxKKaYqvoVZfi/vajotgPxTvfr4nrhpT5iL7+cKG4b7mqXWAjC4BnSZFj4/LG64DlFOWWrpWwgkxuT6TaO/U4ScEvaXjTaAv+jqVJWp7x4B0orN0lpIkCDA7YjlvZ3MPo5Aocwpci94O0kRhpR9oTrIBgHkkW5T8VjPSbem2LDxWmukswYKbqZjckruRf074PrJ9DUV8kMnwk0kealPUGAgLqJg7gkxAPjBLcHoM7kq9XkmTy36kgaRG+EGe45NViimN9MWUHpHadMehxXnPaCo6MQdJiCVaLdrdD+uC+UvsSsT8R4N/deooUEEiB1FxfsdsN/Z3PpSpMKjaTqMAiSeUD5Xm/ae+F2UprU5wzNF2BMb9r3P8nAvEFGvlEckEHqRtPnrHnxgKcqpmSlirSNbmPaejTZSVJ0iCDsSdtz3wi4rxjMMoNBY0GQepPp4wvRGCQyzTiNDC4v0J6ASfGn54Y5fhjUkJU6huF1A28Hr9cc/UW0iS5JMRZTjjBoeVd1MEd/xA9r9sOeE5ptJAJgmfWRimi9GraoGETsR3v8A+QmTt+2KqNMU3Ogtob4dRBttvv8AXvitqS1phjJ/IRnctSdghUamM8tjI6yMV5rg7qA9JnRx3khvBA2PoPljnEsqSspE9pifTzhNS4vXPK7tymCGkGB18mR98dGGuyNq9j/g+TyzIzV101eml9AU9ypWD5jf7449VkmFFRIuBJnbZjA2m1zgXKZX3qtIDpBJkwY8XEnFJpGmJvVpgaZB50B8fij6+Mc5LyiqkFV6yD/tIaR6SYDeq3/Q4CrZKlUaR/bqDeLT5I6jyMQymVosQQ5ALbAiG9ex8YvzHDqh02aoLwRyst+5gfltviPbtEdMEr8Sq5ZilMqV3vDb/wA6d8X1abVdLMIbbaBeTYzb54nmPZmpUN2C+Sb/ADAset7YcZP2bqtpCGo2noikg+u9vGNZJySIl4ZmPdkAQCStgIvb8/1xdVNIkLmJUGRItH83xv8AKewVdm1+7Ckzd2j1sCfyw2p+xapetXpp4AH5kj8sSMGndlUKPJc3w0U5am+unEib2/nXAeSz1VQfdXX/ABOw9Mel8c4XlMvo/pyXN9YAsJiIAAHfGP4z7O0WOum3uiTcaSQfkNj9sOL2y4VtHzhUqNpgTvf+RilvdaxULAt0G4JAmfUYZ5zh2W16mUlvJYz6j4TixHQEhUUAmTCgS3eO/nHnl7VbOoGyOdZjZTp7sCBue4/3gwBz+JR/6qWOBcxQqo5Dne6zcx5iwwVlWTRLhmg7AgD9cd6Syo4i+YCK27alK87DrBsoBg2GE6nYz5+uC+Ik1HC06YUKs2NzPeTj5eGkKrM1iSCo3EXkHbGr40tIlNgquZN4jDKjnRpGokmYA/X0xChRpg3DEQRE7nvsYwaOBpUou9JiGUXndT08MPvi04lxaOZatb9sK8/aoRtqhgZ69R4FsXUkq/8AbeabGeZSD6ddvBGDfdBQuq5Xv17+k4y4YNSeyVYsWJUAEyTpIDQY7E7jbDDieWXRY6TIuepHSZ64syOaFKolMHUrSwtdZtv0Mxtvgf2r4V72KqnmS5E2IG5A2Bw6d/CFVJgHDMtoUqjEmZIJM9Lj/WGGSqoXUMpPSAYJP7/thbQcjSJhhsfTv8t++CNWoFxYqYYfr+WPS1RyZ6Lkcpl5VqNGkAU+J21XtJ6wb7YCqcRpU2AqPAK/gEwegO8X64xv9dA0am+Rj74+puknUCVO14MmYvjyzls09Wui5+J0zKqA3MbjYi8jyf8AeFdDjVT3hoTppyVUD6777/riyhldMss8sAgnck79pmPrgutkqbOtRwwIEmG6gRMdotA2jEikrXyYqb6LMs9gev8AJ9MQzFemGgyqggyDHMeh6G98CVUVZUM8NFmvG+xnaw+mCctlkIZWMlhzSN5G/rjHDGRb8F2WRqtQ6SjaLSTceoi4IvhpwzKU+elXRDMlX96yhdtx369dsKEL0VpiodSFmCkWIP8Aj8wFPUWxXm82i6g6D+4ynrAAAFvNgcPUaSWyqmNKVbL04XTqOwDCRItMSOt8CZd2p1WgEBiWOu4jYRHwnx64HZCoHO2knkb0FlI6DyMBZzi6UyKYWYuw9Z6/Q9vyw47dxHaG3EnNQagQGAkSsi3cfiFtvJwH7Q8WSrTpplUCsIkpCwQDICjcEm2FPEeKsIdCANM7QfQ9Cdr4V0swzOGHxEza3nDipU7ZnKVvQf8A9TYTrHOLMOu1j6bfbE6PFWZdJABjlsd/0wDxXKHWrfje8d+m4xLh+TazMIUbbSSPnjo8cZb8gSGdfi7Ko1JBIMMuwPnC7LZguYY3OxG/17eMMX6g3B3GDeDrSQ2Uhj13/PbCcMI6HGNuhLn8xXpFHJaI02EDDv2Xyr5p1RV1Ft72GGVepSIgywO4i33wPkqooMWolqdvwnfwdj98BRlStHY0zdUPYwISXqUqZiSQLntJOm+Dv+mZCn8VV6h8bfYfrjAZTij1KgJM6yB9bef4Mb2n7Gvc1KqiBJ0gt+cY0jNPyLXg6eNZOl/2suu9i0E/qfvinM+2NWOQBe0D98B16vDqNb3JapUYfFMgDwIAmfXFfEvabLLTZcrQCsdnIErt6nv164R2ypuM5msdP9wk9BPqdrYzicZFWsKfvNAP43EKOt4E47nOKVavxuSQIDCzAeG3wsNFBaJi95Pzv8vpiNPwR2ehf/jKU01180gABkKJNp2JN59MVf8A+YoGp3YnoZBHrEDGEqVzgdqpwqYt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4" descr="data:image/jpeg;base64,/9j/4AAQSkZJRgABAQAAAQABAAD/2wCEAAkGBxMTEhUTExQWFhUXGCEbGBgYGBscHxsaGx8eHxobHhseHiggGh4lHSAYIjEhJSkrLi4uGB8zODMtNygtLisBCgoKDg0OGhAQGzAmICUtLS0tLy0vLy0tNS0tLS0tLS0vLS0tLS0vLS0tLS0tLS0tLS0tLS0tLS0tLS0tLS0tLf/AABEIAJ8BPgMBIgACEQEDEQH/xAAbAAACAwEBAQAAAAAAAAAAAAAEBQIDBgEHAP/EADwQAAIBAgQFAQYFBAEEAgMBAAECEQMhAAQSMQUiQVFhcQYTMoGRoUKxwdHwFCNS4fEVM2JyQ4IWU7Il/8QAGQEBAQEBAQEAAAAAAAAAAAAAAgEDAAQF/8QAKREAAgICAgEEAQMFAAAAAAAAAAECERIhAzFBEyJRYXEykaEEFEJygf/aAAwDAQACEQMRAD8AMXiKTfKhjynlpiJi4kqT26d8K+IVK0AMGSmGBRNJAIB5oJA6fng7J51lre7qkONiSxtboZEG/XDB+IUg5BoUtMkTKMYgaSNx9D3xncRd9sX5g5QQNDqC0zLSyw1gZj4o+mJZLN0hy06fkl6pUW3HKRMi3ywGuTNfMVvdFBpOsTAIU2gQPJ+mGTNmVih72kNLBQdQUmV5dxJA2mN8Jfkv5CffMwgojLYczVqgteLWIwp4llajAaKAAEyUpsoneDqG4w8p8NrkAPUdjBJiuw2NzZCY269PNvs97NPF6hSCVmXb8ItcDf8AXHOmc4t6E3C+MNRANSiWDfCWEGAukiSpO0fTBw9oqjg6FVABclo6RboZHTzhPneHo9NicxzDaZAJB2iDe0zbBtNstVqM1eo6m8aYI2GkCFaLz/q+DFIKclotbij6dDVKa+VLG583+2FX9Q6VA1Nl1IbEQZMk6gCIPa/jGlpZ/JrbWwAIklQBAWDdaY69f+cZ48ey71IfL8thr1uTAtMEgXHTFaj8HS+2XpxWvW95Q95Hu11VA2hbA2FgJudvIx9lq5bSoaqxgkw8AR28fvgULqdzRDjVIbb/ALZItv6b+N8aUZlgWdKdNdQBVdKQCBE2Qbi/8nEyUVscOOU+hJXosbQFMda6tPcb9RhZmKRHRlMQJ28ntjXLnM2ygL7tDbmE9BHw7ThdxzK1q9RS7IFUAAXPgnElyx6F6E/gqejTqVCVIpU1AsyhS0zq2IJEiN8C8SyFJaWpKuqoFlV0gTfyxg+IHfBFPhADqGaeht0vOGNfLq5BIPLsQB0BAEkG3jEfLHo0/t5tNtGaoxABiWMGSbfTxgrh2e/pyzIBDkagf/ERbtIP2w0ydHL+7/uqdYjUuo3IkCwjoRtOF+YyCZhUWmiqQSQWnTq7SSQT06bjEpeDzYNddnMrnKLh6tYu1QVSqqrfhAEG6mwM9Ri1c7SsVof5fFWPbmsI3EeuwxD2Xy7pmXGYVR/aMWBWeUkAmQSDItf0xocx7Q0kqKiANYaivS0ESBaOv541boq2rYjNdmHLl6ZiQCA7wI2uT3t5wFT4PU96tRaTalYMDDAEWMQYgekY0/8A+Vqx5UqMALjS5PyvBFv5bASe0DlZKjVIiQBFuvXptBjEzfhFqL8iniftSav9kroDECVDQbyQWLeOxwnz+bX3zrTnQrFVvMwd9h+WCqOSqM55QqTdiyn12vPXH2Zrgk6Dp0jROkDUB+J43Y3v5OO01TMZOTWzSZTM5b3KPUTmYkMOZpNpN2NjAJt2xm/arNB6kUqarTQ/EVUau5JF/T/eB6TXgzv07+flh3kfeUqqqqsoYcxP5idgLT1viRurYm3JUZ7KtNrEziqtwNg8o0f+O09bHY7DeMa+hwGmNRpIS1yWLahfcwDbA9AFqYcTp2uPyHXD4/a3QcVWznCeN1aQgf2yF5vIktse3g41XE6OVbW7V6juE5RywTfTYLI2F56+uAKfsZmGQlkVVEmKhGwHQCSDv22xnszQcmVMGNoAHrMeu/1GFNZGnG3F2RoZpjUZWUKo2MzPiO5wq4jxXVCqrjQQxmBaLiJ3wXla/umbUDLXRSbknpJsbdsRzjB2kuyMCedVIBi3WD9d8GPGlK6NOTmlKFNm64pxzK5dhTOWQMRIYBW3FjE/n2xDhT0c5m0ZFUC7FIiFW0mGNySpA++MBleF1NTEvqB2YCZ+/wC/XD/htGpltVRZ5lKFiIEEgmD3tgOLTBGdva0aX2g4hSLilSVAlNg2lQBqIPxQPQxg2v7WgXSi0Df4Qekem2PJHz7+8bmv3BMnsfGDctxqqVILXFtR6T42J8xjoprTOnyRk1SNxmPbuoI1p7oHZp1WsbjV+nfCrjnF6WZ0ioQ+kcsSo5oET3sN8L6efSsNK0meRE6jExcgDaLnfbFfsr7P+/zHug0SCZaTGm9oN/njRUuwvYtzDha6qgYFAAQYkaTvqXffecaPMcVNVFRFNOLxr2HbcDAntp7Pf0j02WqrO06gJAgAEahM3kj5YSLVY3Ajtvt+eDJ+URadBdcoWBVmLGd/4SZwfQydaoNSIxM9FOwm4Y26H6Y+4blKjGQlQD4tSruPmQIjBmUd8sSaj6FJsCwafOi464LVDUfkDyrVaNdvemCy3IMnSYI1HrfAWbrMHLGoWLWnVNu3p4xeKqVKjNVrdQFOjdenXlH1w4WhlKjR7zVcjTZPsBOCqTuyKN9MSVXClCraZUEwSSDfft6ecWVmapIMv3aGJH8F++LMylFY0UpiASahuJvabkD8sOcrmcktVqarYPYzUKsLiI1SR6jFyT7ZEr1Zn8g4VxMADwDbrYj7YOHF6SoSCSfwqNInfeEERO09fGEWbzAFVtI5dRgDaJtiL5n+TiW10DKrQ0bi4qLpelNjpJqOQpPWJjCOorEzoIjx4xMVL2t+ny3wNWzaqx5uk9zb/jriptugOV9mn9l296wokKrsSRNjYfDPmNsbxPZ52ktokXnW1tugGPLeEVqiVkqqhYAhhax8X2x6zR9rMuCVZoZlMLAmTFt8Fxjds9XHzSUasro+zrQSag6WCzv8/wBMSPAEO7sfoP0wo9oPa/Smmk12MMQRKgemMfxD2kzDbVqgX/2Mn1jB9OPgcv6mS7Z6VS9naepi2uwEXHXVPTwMHNwiloEhjeLuY2HmMeSf9Yrimumqw21AEid4MjeJ/PHOI+0NatoWoxIQnTaIJjc9TbfFVLpGb52+2a321y9Cm1L+3TIZGN2bo3cb2PfGdTiyUwFVEUbyAxJjvLR9umF2dzrVEOskwOsm1rCcBZXTUZRJPVgNwO4nr64qbZk57NflGJUtMqbiY26m+w/bAy5jSTJDgmxBAAHa9vra/nFfEOMtTylOgiKkHSzQplblb9z1OBuDJILxHTbfviLKzXknGTSSpheez9IELrMibHYjrHQnaMOuDcRoUaBqPRpVGa6gwG5Tf4h8rdsLWoU1gwpQjU6+7QmAY5XOzXkAdjhBxJy7saaOtMCFViOgvEecaNS7QXKlQ29pfadcyEUUFoKpJEMCST6AdOnnGXGYA/FMkifS8Tth77NuNZ1oDawZZvPS4w5z+aRqbIUUqykEBUFut5LD1GBlv3BUHJXZgEzdQMWV4IaLEEETaYsbfnjX0s0VWk8DU6iIItIBO5mJ9cZ/PpT1n3YXR0WPSRMYapxED3VNgyrTAkwWLQBsA6j6z6Y1c4vSDB02mEJmjVp1WIKlFJ3v8M9NsIslxJjAkgAWAPk7D+b4c0svVSlWDAIKimNUq0aYBC3+k4U5PIjcAmex+to/I4MlekWaloJ4jxurI57Hcknr3H1xofZDP5VUq1c1zlYVaYgzqBkgGNh9N98K/wCipNBKENsQzNFvmD/N8Qbg6lwyq2m0rcgx5mROLGPVlTmg6llzmWZcvRd6eqw+OO0sBAPmZwvzVFlJ79Qx+sN+/wBcW8MFXK1NSVWptP8AmFDDsymx+eOZ2oqQTUBL3OzLcxMiwvI+WNVKujsb7OcMz9OnTfVTl2EJqEqCY5t4MX2kGMTPF6RimwgWMaeWe3mO8YqDKVIFxI7FT3sdumKWyFw4lQTMNLISOxM9YHXHPGe2WMpcdpHK/DVeoK6adhyzykD07+MbjJezoYKy0aIlQwkobRMgXbrjEZnjNT3dOi1Faarsys5DGBO5K9jAwfw3L03UMXKuQ0aR2mRMiZWT6HGc+NPscORq2vP0UaKi1Xo5cE+8eBCwWAJsJ2XuLC19saanSo5GgWmnXzFQQdJlVXqBFx62nC3g1cUGDJUsAQCFBsfExgVqeTpczPVE35mSPTSoLfbHOQNourcHPumrMxp1XHJTgyafUz0mbHqF3wlyXB3Ut8O/f84674a5PiNGrVUUKTuQsMpLnUYFrGYXxGC6eVrueWlEWNwB9zvgPJ3RtxviVOSEnDePVE1GzmNPPJABnYeL4W8Yz9WtUUvEREqLek7TiFDJOKhqDUdO4Am3r98Fmm2YdYUhhc6iFAHXUSdOAqT0eZt1VgiSJsTbe8fQYmi2mPpjlfWjREx2ggx1BBuMVimby2n9/wBcT8gZM1NRETI2HfFtT3moMVK7jzbtE2/bFFWgfiBWe8x9sMKWZKo0gt1kAx6Tjm/g5fYsGSa0lJG03/2MM8pwY1ROpjG4Ve/yM4BySCoNRaxOwHb598MMkmiZJPcdvvhtTrQox+iOeyFOksqDq2JJvHn9sU5fMQAVRImAABsegxziPDyyCoQTB3FjzC3rgdqwUDv0g39cSMU1sstP4DHrPqAQwJkCfO/nC/8ApnNQi4O8kjr1+vXHFzRn+WxfRGthDBGblkxFzy/e3z27xWgds4+VqXCgkgjt187YIzXD2CgAyT2HX0xp87k0RFhgNIibX8/X9cKqziwHNI67fT98OO19m74sdCLK1CQAQQYHS8jcRidYkaehnrN98Mio/wAY6wBt6Yq4hly63lbmDHUSCNu5M+mOwd2Z4EcrQ95I2Mdx+W5ww4NwotVgQCwIhmCiBfeDBAGAkdBJUkAW9Ta/1wbxHP0yiaaegxzPqZtTHrf4fTzgddDWPbJ1csYhwLGIN7jr6YPzSPGgBaWgaYsb9TY74UjPsrDmYPIIM2Gm4tH64NzTVCPfH/K4JkncEwTLXxXyJdbY81LTFlDK16TGJabSJhlO5FjfwYP54Y02pDcE8yqYDWLQTbwD6YnVqNqIBBtE/t+WBKtKRHvGEiGG/wApBFvXDqSVEjUXcd/kYuqp+Eb28xgZ+G0xT102BeY0FyWi52iI+fXAvGMzCgSBptMkzudyTucU5PiRVoHKTAn1nY9RY/TD5NtJGa+w6jk4ALUhvAMMDJ6Dv8sQzOUpEAgN40mRPp+2I5+u7gwxJkNc7kC3p1xzLVS1Qsx92dztE9tN8eV8TvsWloA40KyqHJquNOkBjIUdBBn6Dvg/geSepSFQXknki4ggWPT641nCuMUqKMWpJVYgwSQARHw3kDGQ4lnmLu9GmKIP4EI5Y+KABYSJjzj05KC6CzXcE9mmWmteu5UVSoSmrMDDdyFPNGyxvAJE4p9quCf0zDVXdw4OjV8QIiNRmCL7x0xlKntXXqUqVF2PI2pDPMIEAagdh9b4hxXjlau4NapJAgEgfQx3EXwHM7Ml7QcSSqq00pLTKCCYEsbSe8WMScD8MrikKdZWAZGClTGqDJmCCp6iY7YBzGVIYSW63HTtv/LYEocRYGOgb4T3Xx6YkZNrQHPZra+fphveLUn3qSS24JJDJqgBthcRY4ZZ1IgNUhB8ILCAJ7Ta/jphAcyuZWnQoU0p1C3SwYztYALcyWv98MOJ8IrIxVnpCsV1CGkATYEmOs7TjVzyo040t+QTOJQYSHlu/T0sP32xT/S6VBQhJNj8Sna28gfXC7+sMlKgBZZDMpmT1MfIknGo4fwwLRp1gRUNaYQBoCjuLaib+kfRNuKEkpMr4MiJTPvlsqnnD8rf+IjrtbAmczNF25EEAQRJN+s4jxJzRbl1U9Q+FpFvnuMKv6cPcHReZAkT6W87HAjjlsMm6xGDZqjTYKqhCNnAItAsbmIv9ccq5FKlwY6yGAn9MKc7lGm5Om8MLgxt15Z7HApqtpW5289Zw3xJu0xR5aji0bbivC0pKpoa6jFirHWAQOnwm3kGcAUcrVQ61C07EHnJleoM2jAuUqMpOnqDIP8AN8MMpwis6ytOoWJi6kAjvJi+PO+OT2zqTdi2pxQkBdoGmwFheANwRfAjqoXUWXxt9MOMz7M1FHvGK04gm4Jv1gfvhOjNqsrHvAmfNu+M5Rp6MpprsIylQATInpdYjzJk/LBBrSmldKzvvB9P3wLSgqp0LvBJuD4vtiv+iKvpkrN1uNJHhiNsDvsgwytMsJeNVzcwIWYHS5AjzIxx2Bjb5D+Ti3IIiQlSobEldOlrsZgyRAmO+22Ls3xRgSA/4jIUqAZjVGgARYbdselciSRtpIGzGYqBSeaCOosY7dMLH4W5adax/jB2I7+P1w0q5yFYCkHJiNUnSD8R3ieoti7J5aVDOp9331qviCxB/LFi09nNKQrHCkidTST4+V+++JZThtQb7yCpBBiLydr+mCpSPhiYvJt/z+mKDnyF0rtN4mZnr6WxOTS0Bxii7iwqe8ANVitjDtqMjYRFh5nFbZ6LT6+uJZqnUqrqpJJVediwBjpvbCuvl6oglDBYAmR9Y/XbETtFbHKqfikW6Tf/AI9P2wxqcRpmmQKKrUJvuwA8MeYNt98Zqpm4Om9sNOH0w1MMzMT0g2HrO/S+E9ijLwhTmMuHYjVHVWKgAnfYkx23xNM1CwzLqEahYxO21rmMOxSpixg+SZ/1hHxGq1GuQlMwbiIKk9QVNt5xk4sznGtl4q80k8pselsdqtcBWJE2OobqTEiSYjqcBUq2+pZE3ExY73m2DqXEWpghUDz8PvFGrY9RZr9YGOi3F6Img/hdKpWVSi88MSAZI0kzG0xGHT8LpqIqOlNvxamckTBuAhAsepwg4PxdqbE6RdSCDIA1Tq+EjudiMLM5n8xUqTUZTECQsGLAAj0jGqnbNE1RoM9QysEGoagj4QhAJEdSbdTOFOZoUtQZAfM36z+eNVW4blaNP3jc0JPNU/F0GlR9jgOnxdBIXK0g/NBKiL956gbRGI5JsbhWmDZjPUijE6gbaUUCBCgEzG5MmMZ2lnBqPf8AX69ow5oUdbEooJjURuLbmDhbnODMvOq6BYHUCoJ7bG5xzTa2ZTjLtBr5gsAoMMGnUGtFoH1n6jHKdJ1lhrsCCAejAXNriY/1hNQqVlV9QUnoBf8A5PpjT+xeYovP9UHJHwlZ0sOxjqIO9jODhd5dHRtmefKuRC6QAfr2/XBNFxTB94E9T9hfY4ce1ip71qtIFEmFQIFkAdpgnrO58YUUKMwpUgQZ1bkEXJwsE4lwGGRzSuPhC+kYuehTkMRzAyDaQR8sfcI4MFVYYlgeYG0r0iL7YdZ2kQmsUhAH/wAaKT633+k4xXE70KKa2/Alyb6G5Ry9AB+I7zG/TDThWWrlz/UU1CxZ1DdTsU6euM8OJKwJViYMQ5H6AR6YYZfizr+I36MZH7ThqMo7ezaLXJFK9/t/PkK4z7K0eZgpDbyvX5n/AHhb/wBeejSSi0stMEJCsrCTJgjrb6HD+lmalQWZh1MLIxHMcMp1BGm/dbGR1tjaEk+zKcJR+jE5vinvSdWnSTNgZBPk3+WCMorOYUavQSfth/7QcGOZcPUfRFuRFUn1jf6YXjIVsuJQ6lG5X9V/bBnozSZCiRMjlMEQdriPlhfxLh0xFMA9wxUR6AEfljQZnPCrTClNLAklh1JAF/oL4CQMJIk7WN/nhxmvDNXxNdoqpkNzVVI18wYWI226Hp9cMuHcaqUjpYmovTVfr6/bFWZ92iqGMpPKB+Ef+NunY4O4TwqhUpO9zDWOqBpPQjv+2I5KtnRTb0yjO8eZxpRBBiSRFp26kzij+pN9KgKB22Pftv4wLnHUOVUhlU2jqO3y2kYccDfKMNLioHO8udJtYcsE3nGXpp7HavZna2ULvOtRO82/Ib+uGHCqRqBqbRURNjHUf4mdvNsbJqOWRWCiiDDjlTUb/DzH7HpjK5bJIDIcmIBCwAfXvjObigShTtAeayTU3Pu5qpPK7KbxBIN7xhZUpQS0KpEwo7np1j54e5vP0aUyDvcxIG3e3UYS5yi6KWRjUpnqNx/7d/XBUm3oxmqIf1RH0jf+RjmbPvFHMQFIIEm8GYj69MV0kJhgqnoQTuOh+WGf9MGOlRqmIkAGeoHTvjSMW9o5W9l2V0pSFfWDEyugNebb2+2KaM3AUAncBRe89vnbAudy4K6I0nZhNmINiR0I7jFf9Z7sQeVt9RnbsBtBnv0841trsbl8jGnRcyNPrLAfY9cUPTJlSxUdxe/p/vrivgqtmb01JIE9B4mcaPLez7BWNQ0lEbsW5e5j9z0xf9hJNox2e4WxDFKskA2KwGje8nDLI5gQFAEEC0x8/nbDZctQRWf3xciQoVYk9JB2BF8KsvQp1KpZdSk7gbE/O84zlKlQWsXoZcQ4jTWVpil50qTEgSssT2I8GSDfCrMr72GaxXYAd/O/86YFqcKag7Xc6mnUwuLdfn1wSYCASdczYWj6XP7YTcXErdrZWuZAB1KGDDZ+3Xf+Wx9kaCgcjspuQsSL9iWN48YCzKlWKvIM22G3Tz1+uCcoRA3M/rjBXEyXew00eWxJPkiL+IsfM4W1qrBiNN/XGqfiWWWksUgz6YAIO8kyTseg2npgFMp72oayU1UiA0mFHaATYd8a4KWzWUFWhXlWao604Ysx5Qe489D640VLgFZtRflsdyCZWJBg233wlbWraluUMyLgeZ2jF1Xj9YqQWM3IIgX/APrH02xU2tFi0v1DWpVq5YGmtWmdzpjaREg+cKuMZqpmKQFR5OvUQJmQNySIIufpizgvDXzCvULqpBE6iSxJm+1/n4w84xlKa0yajyAV0ilSVJYiCJMnp+Zwmlf2JptfRhcm5YhRuSAPDevTGqz2dFCmkhfebGTtaenm+Fa54gyqaV/xJkgbfF1vFxthdnkVH1hW0kXk6oPqb4SVdmX6eh5wzLPVKhlqsrEmVUknyO52GO8c4cVAJ1U1cCC7DUYsSACTEjrgHJ8bqooZNTaRyLJ09/WD4wFRzTuQ7AsSJvPUD5Hc2x0XkK1QflM/yFGLKSYWsPiBEH1g2+4wyyPGKtIBqi+8Q/8Ay0hDD/3T+D1wuymRdwIUc2wLAbeCZwRVrjL8khyNwjSot/lHxfXA862Xf/AnP1ctmdL7OpBDhYa14YbkYtztejSpD+1reYL6jedhpPwgW7nGezufbXrA5Tb0ANpjqd8HZvMWQotmHORYz0t19d8H1Gn0G+0el1vauk2WanTp1dZpFRCCASsbkiR6YymRJIjUmqJZWIUk9YUkn88JKWfrhbnWgteQQYmP5OFecyZLirSqGm4i1/sR+XWcawdrZxu2yzRuBboNvrhDx3LMqEmugMiBGmT2NzNsBp7QVAj0nGp4gMLTInbvuLYFSsrrEagV238bnrgT5FDVFt2dytKsN4HeTP2/m2Cv6zQeZtJI6Ex9cfcMzCmmLSRynVMgjob/AMnFzqrdBbGEpK9n1IReOv5KMxU94AtUtyg6SCBPaTG3884Mp5BlowpKsyn4oP8A/NvniyuMuyEqyiT6FTawAWT6HCZ8yRsTbY9v2vjec4nyuj7LZArT0gy6fEniTBB+lt7HHUckiAdQ6gX+3UemD8pmFqQpsw6zef0OD+HZkUnL1Rsl2Ci4BkCD+Lb79sJT1YkkxHmatTUssykDqIkdJ+98WUW1EAnTMCQD9SAL/wCsd4jxha1RWtK72mx2kE3G/wB8d/q3WJYlGPxLAt4tA9MRK1dHOr0XNw2qWIRXcbSVIBHY6gLdIxXm8i2VjZXgaqZIIKH4SD33t9+hLyfFqyOssXRtmJOmOx7HpfA/tS5qurIVGkQR3O4897ecZzaemc0sbA8sqNVXVCUyeaNx5FoHpjXHhWUoL7x9ZF4ZnjqIICi9unnGATKVCR8ROrbTA8bm1sH57NuxCsYgAbzvtjlJqkSMkltDirxRZYUqSoJAB0gtYyDJkgnbA/EMo6gmsq87XLfEDufI+mHmU4JlxSSoyt8GokvAtvAHTpG/54so5vJgAJ7u9vhO5HUxPiR+uHlE0cH5M77P1RlmDKkqwKhdJ3N5HeL+mK+O+0DVnC6iKY/DphdQtMHe0b+YjDP2t4krpSRGLlWmAdlaRI+fTCY5JHp66cnexg7dDF8BTqewybXsT0RogmQoJBMgRP5YPo5RaSl6s02MadRAn/1G57z0wbwfjNOhl9LNHMSF7ki1+vXCc5k1SfeANqsQwkdh6RaMWXKr2tHNJJNPZHilf3jFWJdidQJOwiIAAAjbecG8O4c9Q3p1iIIGlOoEgSYAEb3wv4TQShXptMw4MiTFxb6bY2eY9saCvASpUUuTqJgXEAEDZvNtownyR/xOilVtiPNezVSrMJpQ/wD7GE332J84zmZy3uarUOqC1twdiO4m0+MbXN+0VUKRTy8bEM28T8QG+MvmMxqqTULFi0mVIJn4dQBt2t36zgOeWiTUfAPw6iTmED/BIAHRgSJv9fOPQKuUytIty0RfckN9CcYkZRi/undQgM+7GrUrECwKgldwb269MczuTC02NQXmOW5iLNeLdDb5Yjk6RYSxvRrON8XoGjXpI5OpYGlDHqwHi++MY+TAXUn90RcqbL/9QZ/bHMvUYc6CAQBIK3jYnvi6qWLe90kNtrWwaP8AIE79J7bHATYZTz2yOR4hURAtOqFRyNc91kgTc7995xRxXJVWYVWqaw0xB9ZEQI3n54pzeb1MddPRUtdTKsp8E77XwZlEHK5JBFjHbtBt9saRyTtETs5wTL66qIxlSwEDf/n98M+KVMvRZqdNS9QWu45TP0J3tgSosm4vEAixHoRed/rirLZdUblUKZ7dfPzxrt7ZomkqogrMxHUAkkbb7yP2wHxBqiCVps8XMdL+MPTknHvOmiAw8Mbbb9MX5ZadL3xqDlWCtWDaDfSIvIPbpjnFAxsyGer1SFVZU7kTEi1x49CcEZeowvF4ibT1wxznEwzSugibEDefB2+2E+flAWVTBMnSCYPf0wYNrVA6GFfUgUyIIJI/m3yx2pmiVC/OY8gCMCZUOwEQZANiCOYSJvAMdNxj50hhqIBA2NjY/hP86YHc9nZbG+UoPUEojNabKTtvhqnAKppqRYknUGMAf4nrO5nBHs5mBToKGJEqRbyTHywY3FwGMIGBiNQkgiDc9ZiPQ40zb6N8UY32q4S9JVMqSCRInl8g74V5CuwOkwSAQbG8bHyfzxqeL5StmKheyr0ABtO9tsTynC6VNW1gF55HLxpHUadjPfBcW+zJq5aBPZuhTSvLnVKMTT0tM20GADquTAGNnlsyL6KDQSbrR2M/CdbAz8ugxmaeYpo2oNDRErMx2kR4x3+ultQRyYiZP53JxXA19R1Rm88rpVCgEhmP0MwR0jE8wrIdJBB7NbfDM5OV1e9UtFkEsfQwCB1644vCqz70zvJ1fY3uLg38eMT09GWNgOVALQQCLGO46x9PvjVAUa6lCGKgTrLAE7WIEXGMlUPunZSFJEgzFp6T+oxdk8yRzDobj0Nvv9MXjS6InWgvOcJpUn/t6oYDdpgifsZ+2BleJA2O69/I84GfiB1EMWMGBJMx5MX6384nTqtIgEwZtc+uK8os60ws0HVDKvptMghfE/OMQpVIvJHUXJg+J/l8aP2i4sgoldQ1ONKTaWO0QN+vrjMcJRqX9ym01FMtIki/Y2K2xYvLZrJKPkYUctrQka2fooRj8yYjvirPcMq00NR6ekAXNpgR0v4+uNJwr2mLjSwg+LWHbzhdxn2h/sOAFZjIPMLKewPUC3zOBOdaZ1RrbEozzuI1EADYEi3gYpDspJiQt2MHv438/XAtGuAdM7etx67Th7kHldxb+Xx5ZOmZfqIZXi9ZaLIASm7AEwQf8lU3F+p64X5mnUVfeUyEY/EBIkdbE38YOzFJhekYOzKvLqFjBg37/wAGF+VqnXzQQpNmBPexGNck+9hBM5mBChid5Inf+TiylmtI1X09+09/ni2vwtXZ6jaVLXAWYn06T4xfRyaBSL329f5OG4WuhKLBs5nbponmUloi9yIuZ7dOgxdkaxDRMlug/KJnf88WrRURYW7/AO/ODUytTWx2ZRrPpvPbCUCqPyU1cxTJDBHWO53O4MEA9bKZ+2KM0oqMupTTqRy1EG57HofQ4nnKRA5TqLJPLeJmxF7+POE+X4rWqkiqVOkDTCwPJPmQMT07ltnPuhutKCrlj7wWkWkfrfvi53Yib23Pz69sM+H8LZkMuiBl1BibiBMep23xaj0KrsodpIVSFAhgBvJE7+mLXGh4irLBiHVY+GTbot7dsXDKnQktCuGdd4kW27nafOHYy+WoKGZEMMCSxJkQJGmTb674jkeN0mSoVhQEYQqg3Jso7CbTaIxXyJFx+WYjOPmhVSmvLTcSZUD/ANrkT/zh1w/hra+V1I+IEyJvcQPl2xRUKk1KjVCzCTBIAWBMaZ2E7+cW8NzgUnTBUC5F4+fbGEueV66CqUvof1MjTQNrbUGdGYoukrJPKCT0x1stlUXWUmAxJdviAuN+XYHbGazNStUqalbXqMRYaYG3pb12xzimRVqRD1Dt+G5i2+Hm7vwVy+EMl42CaTIopaVEhUPQzzGPi87XwVx2oKymYbUZIPWd9sZfKCmrLJeAAAs2M9T32HXphr79IMLDTv47Yii5bR0ZOnYFT4bTBst+wJ/LbDTI5DSOQBJJJBkg29QV/Lxgds22kAADyPPft8oxU9Z4gkwT1xpDja7YUqDmpJBMQO62BPnpOIKaFtSlo2sDv647W4XUVNRKgQCFLXMzsPltvcYAqPWp6WRWEm3Kb+Ra/XCcYrdHDj+pn4aLGwALE7AQB8hAxM+/jZKY+WM7V4w5cSxJmI2OLKTe8mKgBBnmkztyyNvXEUldS0TIbZimdIapWMEwNPWPS2BgaI2VmPkwMMXyiNSpoCZBJPwg3An1Egx64G/oKaglm0wYEkX8+O0fw6a8Muyh87B5URfUTi2lTr1BIWoR3UED7AYvyPDkzat7t2UoeaEBJBtYn9sTr8NzOX0rRzBAIJIqsIF9gFuCd+1sZPn48sE9/AsJVfgcZridKny6kuFJKQAsTIIJkm+F+Y43TKSpZhO/52nyMZapSQhTZWvMEkz+x7HFtOvMDTJBtFj5274yanLwNcsk9CCtmWLuWHNqM2jc9YFptfDDI5oi9iNiD2/10OGeZyL1rGlYbdD6EyCcD1wCqqQF0yo0xNu/f/nDcJNfBhi7uzqATIAnyB9DOGPCqa6mI0gEbEQV2EAxJHqf9qciCGIa6nY+f3H64MMq1jfoRv4BHTG0drfZydBXHuGe8TyjAgD1k32+e+FTcuhlbccrj7g9O3r8sPcvWMc3+x/rAfF1UAaog9O4/TffzgqSivobp7AxU5gwhT1jv3HbribspYsyqxNpAF/3wfwmnT93XqMgqBFLiTGkdRHWLesYz2VzOpVP595/n2wOVpx0F9IMaihB5FHUx8un0wbmsq9LSW5dQtHax2+mL+BZbLtTJqliwaFCmBFpnzjSZSjl4OimiwD8Vzva/U46M4LXkcY2ZbLVC34T6wY+uwwp4txILWSkUgt+MmBHX1HzxtvaDiyBWXWh1CbWm6gRbbeTNoG82zWZopUgxdZKm9mHoL+nXGLcY8idaDKNdF3CMqzwShZbjcDwL4cZHhwZUGtFZahlxBERtFiRjNPn3o06dP4dTGSCIIFwsnaThjwjirLU1U91uDuBvG9j/wAY0lytNUO42E8TylGkoqOWdnLcoGkWPSxtcTgbJcQhydwRBuTY/pYYW8fXMVKlNlDOF1SLD4oM9OuBMtTrMXYpoC20loLE9vpvffAllOnEDl7tGv4/xWlSpg25lAhFNiREeuMvSpq8heUg2JG8Xv3GCMssA85A/wALmbXvsMdoBUJ0ruZPX6A2+WEozbvorbdFPE+JVEFNeZVC6TFwSABv9bYq4cS0Msqe5t32m5g9sHpmDq1AbmYv8sV1Qxmdz37/APOE+NuOyO27ZXmQjuWY83+XX1B9TgfI5RgagLiG2a8kA2nphHlOIM9ciTpAPKbXAuDHWcafJUHcciMYMfTudtsWHE4r3Eir2coCBzMWbvsI9OvTfsPOO5eEPKALzb7Y0VPhyldK0rkAFi+xm5hQehE+MU0eACF1VSSTGlREfmb26YaUENQfwLspl6rmUBJPaOv5YXcVouVZBIcC3een88419ChRCMq6jDxBcxHUFZF/li8MESqqhRFmssyvSwF53gY7NeBem2eTcAckNO5YDm8+ekfvjecI4RUemlY6NBIFyeonoNsZQmkTqp6RJluxI7r09P3xquF8ep08qoKkshEmJgDv2XElyoHHj02Os7w9WV1JQBDb3SRM7nVJ7Y7/ANBor72KTHQoPO1xMXiwNz2wnqe1/vPeaFHMZKggao+GJ/l8DVPaFihFdGBcctRWIidgfI6TvjN8ng0UoI1bgUzyikuqkAdIHWPTmwk9qK61UREq/wBxVFjHKYMADci4vjI5hqtMhmZq1MfiUkEDyAfuMWVBRrpNJgHiRJv6E9evbEUrB6qaqhdXzlT32mqgVgtmH4otM9d/XF9RmHwRJBuTF9xtb5+MRfL5ooC9MsFuDYn7Ek4i8hQRAvHrH6j98TkTT2Y+AjJcQb3iqCSygTEmO+NPTKVrVFDEbSB88ZeiU1arrU7jr4PfDFOLUkXmIQgyQZIYeDvMdMKG3cf2LBryaakoQQlhGwt9hiL1AN4HrjIpx6oamotyzt0jDriCZerBYSe6yPv1xpGmx5WtBVDh1O5WlWqACNRXQAx2ux2iMOUyVUFgtPL0NI1Q7s5t0HQk9sY72p47VzLvTps6UwRqUtuQNyBv03wJ7O+0lShU93UOtWte5BJFxP8AL4V30NKN0barR0IzPmWAKs5CAINRi1t58YWZbieRAaKMloguSxUzc+Zthb7T5upV92kk00BCgLeTuSR8sJ6GXqGwQ+psPrjB8jfTBKVSpIf+1S+/r06lP3aIy308oABiyzvF/wBsQ4sadMrUVTzwDUk2A2+Z84oTKNC85BHbz0H874mHFIx8St8Sm5n/AC/1iLkTdM5slRzFxfm6Anf/AFhfxSlWdtSrqUQIkcn+VjuJ/m2GmRSkzEU4iIvYgiIYE72BxaqHc2K7HeR2IxpxQSi0FqynJcO/skPtUBDQfFh8pnCf/o9Wn8MOLCdW4Ebg7HGlyrqsmN72P6YFz3FqZPu1+LyDtg4utCajQkylU0DUaq+mSNIBJlRA+u/TrvhzR4gjqYk7SYMd+18CAgm4se+3zwtpVyoIZrhuhnrYekWgHGcuLJX5CnQdxPhxqH3iPBA63EemBchmQZl1JmJBgbAyvXB1GpBuC2q0AxJPmO+KstRCpCqAuqe9yPrt+WFx8blCpFrYVRUOSrDUp3Vrg9t9ojA1TMjLkKqhAQW3AHyHfDXMcGKIzVHRSFDBSw1NO0Dv4wDQoFzHuy48An740hxKKaYqvoVZfi/vajotgPxTvfr4nrhpT5iL7+cKG4b7mqXWAjC4BnSZFj4/LG64DlFOWWrpWwgkxuT6TaO/U4ScEvaXjTaAv+jqVJWp7x4B0orN0lpIkCDA7YjlvZ3MPo5Aocwpci94O0kRhpR9oTrIBgHkkW5T8VjPSbem2LDxWmukswYKbqZjckruRf074PrJ9DUV8kMnwk0kealPUGAgLqJg7gkxAPjBLcHoM7kq9XkmTy36kgaRG+EGe45NViimN9MWUHpHadMehxXnPaCo6MQdJiCVaLdrdD+uC+UvsSsT8R4N/deooUEEiB1FxfsdsN/Z3PpSpMKjaTqMAiSeUD5Xm/ae+F2UprU5wzNF2BMb9r3P8nAvEFGvlEckEHqRtPnrHnxgKcqpmSlirSNbmPaejTZSVJ0iCDsSdtz3wi4rxjMMoNBY0GQepPp4wvRGCQyzTiNDC4v0J6ASfGn54Y5fhjUkJU6huF1A28Hr9cc/UW0iS5JMRZTjjBoeVd1MEd/xA9r9sOeE5ptJAJgmfWRimi9GraoGETsR3v8A+QmTt+2KqNMU3Ogtob4dRBttvv8AXvitqS1phjJ/IRnctSdghUamM8tjI6yMV5rg7qA9JnRx3khvBA2PoPljnEsqSspE9pifTzhNS4vXPK7tymCGkGB18mR98dGGuyNq9j/g+TyzIzV101eml9AU9ypWD5jf7449VkmFFRIuBJnbZjA2m1zgXKZX3qtIDpBJkwY8XEnFJpGmJvVpgaZB50B8fij6+Mc5LyiqkFV6yD/tIaR6SYDeq3/Q4CrZKlUaR/bqDeLT5I6jyMQymVosQQ5ALbAiG9ex8YvzHDqh02aoLwRyst+5gfltviPbtEdMEr8Sq5ZilMqV3vDb/wA6d8X1abVdLMIbbaBeTYzb54nmPZmpUN2C+Sb/ADAset7YcZP2bqtpCGo2noikg+u9vGNZJySIl4ZmPdkAQCStgIvb8/1xdVNIkLmJUGRItH83xv8AKewVdm1+7Ckzd2j1sCfyw2p+xapetXpp4AH5kj8sSMGndlUKPJc3w0U5am+unEib2/nXAeSz1VQfdXX/ABOw9Mel8c4XlMvo/pyXN9YAsJiIAAHfGP4z7O0WOum3uiTcaSQfkNj9sOL2y4VtHzhUqNpgTvf+RilvdaxULAt0G4JAmfUYZ5zh2W16mUlvJYz6j4TixHQEhUUAmTCgS3eO/nHnl7VbOoGyOdZjZTp7sCBue4/3gwBz+JR/6qWOBcxQqo5Dne6zcx5iwwVlWTRLhmg7AgD9cd6Syo4i+YCK27alK87DrBsoBg2GE6nYz5+uC+Ik1HC06YUKs2NzPeTj5eGkKrM1iSCo3EXkHbGr40tIlNgquZN4jDKjnRpGokmYA/X0xChRpg3DEQRE7nvsYwaOBpUou9JiGUXndT08MPvi04lxaOZatb9sK8/aoRtqhgZ69R4FsXUkq/8AbeabGeZSD6ddvBGDfdBQuq5Xv17+k4y4YNSeyVYsWJUAEyTpIDQY7E7jbDDieWXRY6TIuepHSZ64syOaFKolMHUrSwtdZtv0Mxtvgf2r4V72KqnmS5E2IG5A2Bw6d/CFVJgHDMtoUqjEmZIJM9Lj/WGGSqoXUMpPSAYJP7/thbQcjSJhhsfTv8t++CNWoFxYqYYfr+WPS1RyZ6Lkcpl5VqNGkAU+J21XtJ6wb7YCqcRpU2AqPAK/gEwegO8X64xv9dA0am+Rj74+puknUCVO14MmYvjyzls09Wui5+J0zKqA3MbjYi8jyf8AeFdDjVT3hoTppyVUD6777/riyhldMss8sAgnck79pmPrgutkqbOtRwwIEmG6gRMdotA2jEikrXyYqb6LMs9gev8AJ9MQzFemGgyqggyDHMeh6G98CVUVZUM8NFmvG+xnaw+mCctlkIZWMlhzSN5G/rjHDGRb8F2WRqtQ6SjaLSTceoi4IvhpwzKU+elXRDMlX96yhdtx369dsKEL0VpiodSFmCkWIP8Aj8wFPUWxXm82i6g6D+4ynrAAAFvNgcPUaSWyqmNKVbL04XTqOwDCRItMSOt8CZd2p1WgEBiWOu4jYRHwnx64HZCoHO2knkb0FlI6DyMBZzi6UyKYWYuw9Z6/Q9vyw47dxHaG3EnNQagQGAkSsi3cfiFtvJwH7Q8WSrTpplUCsIkpCwQDICjcEm2FPEeKsIdCANM7QfQ9Cdr4V0swzOGHxEza3nDipU7ZnKVvQf8A9TYTrHOLMOu1j6bfbE6PFWZdJABjlsd/0wDxXKHWrfje8d+m4xLh+TazMIUbbSSPnjo8cZb8gSGdfi7Ko1JBIMMuwPnC7LZguYY3OxG/17eMMX6g3B3GDeDrSQ2Uhj13/PbCcMI6HGNuhLn8xXpFHJaI02EDDv2Xyr5p1RV1Ft72GGVepSIgywO4i33wPkqooMWolqdvwnfwdj98BRlStHY0zdUPYwISXqUqZiSQLntJOm+Dv+mZCn8VV6h8bfYfrjAZTij1KgJM6yB9bef4Mb2n7Gvc1KqiBJ0gt+cY0jNPyLXg6eNZOl/2suu9i0E/qfvinM+2NWOQBe0D98B16vDqNb3JapUYfFMgDwIAmfXFfEvabLLTZcrQCsdnIErt6nv164R2ypuM5msdP9wk9BPqdrYzicZFWsKfvNAP43EKOt4E47nOKVavxuSQIDCzAeG3wsNFBaJi95Pzv8vpiNPwR2ehf/jKU01180gABkKJNp2JN59MVf8A+YoGp3YnoZBHrEDGEqVzgdqpwqYtH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300735" y="1315368"/>
            <a:ext cx="477532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400" b="1" dirty="0" smtClean="0">
                <a:solidFill>
                  <a:srgbClr val="CC0066"/>
                </a:solidFill>
                <a:latin typeface="Arial Narrow" panose="020B0606020202030204" pitchFamily="34" charset="0"/>
              </a:rPr>
              <a:t>Zukunft  </a:t>
            </a:r>
            <a:r>
              <a:rPr lang="de-DE" sz="1400" b="1" spc="70" dirty="0" smtClean="0">
                <a:solidFill>
                  <a:srgbClr val="CC0066"/>
                </a:solidFill>
                <a:latin typeface="Arial Narrow" panose="020B0606020202030204" pitchFamily="34" charset="0"/>
              </a:rPr>
              <a:t>der Moderne</a:t>
            </a:r>
          </a:p>
          <a:p>
            <a:pPr>
              <a:spcAft>
                <a:spcPts val="600"/>
              </a:spcAft>
            </a:pPr>
            <a:r>
              <a:rPr lang="de-DE" sz="1300" b="1" dirty="0">
                <a:solidFill>
                  <a:srgbClr val="CC0066"/>
                </a:solidFill>
                <a:latin typeface="Arial Narrow" panose="020B0606020202030204" pitchFamily="34" charset="0"/>
              </a:rPr>
              <a:t>Können von hundertjährigen Stadtparks noch einmal Impulse für die Stadtentwicklung ausgehen</a:t>
            </a:r>
            <a:r>
              <a:rPr lang="de-DE" sz="1300" b="1" dirty="0" smtClean="0">
                <a:solidFill>
                  <a:srgbClr val="CC0066"/>
                </a:solidFill>
                <a:latin typeface="Arial Narrow" panose="020B0606020202030204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endParaRPr lang="de-DE" sz="1100" dirty="0" smtClean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400" b="1" dirty="0" smtClean="0">
                <a:latin typeface="Arial Narrow" panose="020B0606020202030204" pitchFamily="34" charset="0"/>
              </a:rPr>
              <a:t>Umgang mit dem </a:t>
            </a:r>
            <a:r>
              <a:rPr lang="de-DE" sz="1400" b="1" i="1" dirty="0" smtClean="0">
                <a:latin typeface="Arial Narrow" panose="020B0606020202030204" pitchFamily="34" charset="0"/>
              </a:rPr>
              <a:t>Stadtpark </a:t>
            </a:r>
            <a:r>
              <a:rPr lang="de-DE" sz="1400" b="1" dirty="0" smtClean="0">
                <a:latin typeface="Arial Narrow" panose="020B0606020202030204" pitchFamily="34" charset="0"/>
              </a:rPr>
              <a:t>als Denkmal der Moderne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300" dirty="0" smtClean="0">
                <a:latin typeface="Arial Narrow" panose="020B0606020202030204" pitchFamily="34" charset="0"/>
              </a:rPr>
              <a:t>Welche Elemente haben bis heute Strahlkraft?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300" dirty="0" smtClean="0">
                <a:latin typeface="Arial Narrow" panose="020B0606020202030204" pitchFamily="34" charset="0"/>
              </a:rPr>
              <a:t>Welche Elemente müssen zukunftsfähig gemacht werden?</a:t>
            </a:r>
          </a:p>
          <a:p>
            <a:pPr>
              <a:spcAft>
                <a:spcPts val="600"/>
              </a:spcAft>
            </a:pPr>
            <a:endParaRPr lang="de-DE" sz="1200" dirty="0" smtClean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400" b="1" dirty="0" smtClean="0">
                <a:latin typeface="Arial Narrow" panose="020B0606020202030204" pitchFamily="34" charset="0"/>
              </a:rPr>
              <a:t>Was bedeutet </a:t>
            </a:r>
            <a:r>
              <a:rPr lang="de-DE" sz="1400" b="1" dirty="0" err="1" smtClean="0">
                <a:latin typeface="Arial Narrow" panose="020B0606020202030204" pitchFamily="34" charset="0"/>
              </a:rPr>
              <a:t>Migges</a:t>
            </a:r>
            <a:r>
              <a:rPr lang="de-DE" sz="1400" b="1" dirty="0" smtClean="0">
                <a:latin typeface="Arial Narrow" panose="020B0606020202030204" pitchFamily="34" charset="0"/>
              </a:rPr>
              <a:t> Programm für einen Stadtpark heute?</a:t>
            </a:r>
          </a:p>
          <a:p>
            <a:pPr>
              <a:spcAft>
                <a:spcPts val="600"/>
              </a:spcAft>
            </a:pPr>
            <a:r>
              <a:rPr lang="de-DE" sz="1300" dirty="0" smtClean="0">
                <a:latin typeface="Arial Narrow" panose="020B0606020202030204" pitchFamily="34" charset="0"/>
              </a:rPr>
              <a:t>Klärung des heutigen Blickes auf den Stadtpark zwischen:</a:t>
            </a:r>
            <a:endParaRPr lang="de-DE" sz="1300" dirty="0">
              <a:latin typeface="Arial Narrow" panose="020B060602020203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300" dirty="0" smtClean="0">
                <a:latin typeface="Arial Narrow" panose="020B0606020202030204" pitchFamily="34" charset="0"/>
              </a:rPr>
              <a:t>Bewahrung und Rekonstruktion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300" dirty="0" smtClean="0">
                <a:latin typeface="Arial Narrow" panose="020B0606020202030204" pitchFamily="34" charset="0"/>
              </a:rPr>
              <a:t>Neuinterpretation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300" dirty="0" smtClean="0">
                <a:latin typeface="Arial Narrow" panose="020B0606020202030204" pitchFamily="34" charset="0"/>
              </a:rPr>
              <a:t>Anders machen</a:t>
            </a:r>
            <a:br>
              <a:rPr lang="de-DE" sz="1300" dirty="0" smtClean="0">
                <a:latin typeface="Arial Narrow" panose="020B0606020202030204" pitchFamily="34" charset="0"/>
              </a:rPr>
            </a:br>
            <a:r>
              <a:rPr lang="de-DE" sz="1300" dirty="0" smtClean="0">
                <a:latin typeface="Arial Narrow" panose="020B0606020202030204" pitchFamily="34" charset="0"/>
              </a:rPr>
              <a:t>z. B. bzgl. ökologischer Funktionen, anderer Nutzungsansprüche, anderer Standortverhältnisse …</a:t>
            </a:r>
            <a:endParaRPr lang="de-DE" sz="13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endParaRPr lang="de-DE" sz="1200" dirty="0" smtClean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400" b="1" dirty="0" smtClean="0">
                <a:latin typeface="Arial Narrow" panose="020B0606020202030204" pitchFamily="34" charset="0"/>
              </a:rPr>
              <a:t>Eine Gartenschau zur Zukunft von Parks und Gärten</a:t>
            </a:r>
            <a:endParaRPr lang="de-DE" sz="1400" b="1" dirty="0" smtClean="0">
              <a:latin typeface="Arial Narrow" panose="020B060602020203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300" dirty="0" err="1" smtClean="0">
                <a:latin typeface="Arial Narrow" panose="020B0606020202030204" pitchFamily="34" charset="0"/>
              </a:rPr>
              <a:t>Migge</a:t>
            </a:r>
            <a:r>
              <a:rPr lang="de-DE" sz="1300" dirty="0" smtClean="0">
                <a:latin typeface="Arial Narrow" panose="020B0606020202030204" pitchFamily="34" charset="0"/>
              </a:rPr>
              <a:t> begründete neue Positionen zu Gartenkunst, Stadt- und Grünplanung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300" dirty="0" smtClean="0">
                <a:latin typeface="Arial Narrow" panose="020B0606020202030204" pitchFamily="34" charset="0"/>
              </a:rPr>
              <a:t>Welche Themen stehen heute im Vordergrund?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258172" y="6116637"/>
            <a:ext cx="3732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latin typeface="Arial Narrow" panose="020B0606020202030204" pitchFamily="34" charset="0"/>
              </a:rPr>
              <a:t>Leberecht Migge – heute wieder aktuell:</a:t>
            </a:r>
          </a:p>
          <a:p>
            <a:pPr algn="r"/>
            <a:r>
              <a:rPr lang="de-DE" sz="1200" dirty="0" smtClean="0">
                <a:latin typeface="Arial Narrow" panose="020B0606020202030204" pitchFamily="34" charset="0"/>
              </a:rPr>
              <a:t>Vom </a:t>
            </a:r>
            <a:r>
              <a:rPr lang="de-DE" sz="1200" b="1" dirty="0" smtClean="0">
                <a:latin typeface="Arial Narrow" panose="020B0606020202030204" pitchFamily="34" charset="0"/>
              </a:rPr>
              <a:t>„Jedermann Selbstversorger!“ </a:t>
            </a:r>
            <a:r>
              <a:rPr lang="de-DE" sz="1200" dirty="0" smtClean="0">
                <a:latin typeface="Arial Narrow" panose="020B0606020202030204" pitchFamily="34" charset="0"/>
              </a:rPr>
              <a:t>zum </a:t>
            </a:r>
            <a:r>
              <a:rPr lang="de-DE" sz="1200" b="1" dirty="0" smtClean="0">
                <a:latin typeface="Arial Narrow" panose="020B0606020202030204" pitchFamily="34" charset="0"/>
              </a:rPr>
              <a:t>„Urban </a:t>
            </a:r>
            <a:r>
              <a:rPr lang="de-DE" sz="1200" b="1" dirty="0" err="1" smtClean="0">
                <a:latin typeface="Arial Narrow" panose="020B0606020202030204" pitchFamily="34" charset="0"/>
              </a:rPr>
              <a:t>gardening</a:t>
            </a:r>
            <a:r>
              <a:rPr lang="de-DE" sz="1200" b="1" dirty="0" smtClean="0">
                <a:latin typeface="Arial Narrow" panose="020B0606020202030204" pitchFamily="34" charset="0"/>
              </a:rPr>
              <a:t>“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1412776"/>
            <a:ext cx="2881014" cy="4666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hteck 13"/>
          <p:cNvSpPr/>
          <p:nvPr/>
        </p:nvSpPr>
        <p:spPr>
          <a:xfrm>
            <a:off x="7426633" y="1121549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</a:rPr>
              <a:t>Foto: 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Martin-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Elsaesser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-Stiftung</a:t>
            </a:r>
          </a:p>
        </p:txBody>
      </p:sp>
    </p:spTree>
    <p:extLst>
      <p:ext uri="{BB962C8B-B14F-4D97-AF65-F5344CB8AC3E}">
        <p14:creationId xmlns:p14="http://schemas.microsoft.com/office/powerpoint/2010/main" val="232521177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288032" y="206405"/>
            <a:ext cx="5868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Der Stadtpark als Ausstellungsraum und Thema einer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91624" y="952272"/>
            <a:ext cx="7232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Leitmotiv und  Themen: Was repräsentiert der  Stadtpark Wilhelmshaven?</a:t>
            </a:r>
            <a:endParaRPr lang="de-DE" sz="1600" dirty="0">
              <a:latin typeface="Arial Narrow" panose="020B0606020202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76920" y="1456328"/>
            <a:ext cx="498953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de-DE" sz="1400" b="1" dirty="0" smtClean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400" dirty="0" smtClean="0"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7" name="AutoShape 2" descr="data:image/jpeg;base64,/9j/4AAQSkZJRgABAQAAAQABAAD/2wCEAAkGBxMTEhUTExQWFhUXGCEbGBgYGBscHxsaGx8eHxobHhseHiggGh4lHSAYIjEhJSkrLi4uGB8zODMtNygtLisBCgoKDg0OGhAQGzAmICUtLS0tLy0vLy0tNS0tLS0tLS0vLS0tLS0vLS0tLS0tLS0tLS0tLS0tLS0tLS0tLS0tLf/AABEIAJ8BPgMBIgACEQEDEQH/xAAbAAACAwEBAQAAAAAAAAAAAAAEBQIDBgEHAP/EADwQAAIBAgQFAQYFBAEEAgMBAAECEQMhAAQSMQUiQVFhcQYTMoGRoUKxwdHwFCNS4fEVM2JyQ4IWU7Il/8QAGQEBAQEBAQEAAAAAAAAAAAAAAgEDAAQF/8QAKREAAgICAgEEAQMFAAAAAAAAAAECERIhAzFBEyJRYXEykaEEFEJygf/aAAwDAQACEQMRAD8AMXiKTfKhjynlpiJi4kqT26d8K+IVK0AMGSmGBRNJAIB5oJA6fng7J51lre7qkONiSxtboZEG/XDB+IUg5BoUtMkTKMYgaSNx9D3xncRd9sX5g5QQNDqC0zLSyw1gZj4o+mJZLN0hy06fkl6pUW3HKRMi3ywGuTNfMVvdFBpOsTAIU2gQPJ+mGTNmVih72kNLBQdQUmV5dxJA2mN8Jfkv5CffMwgojLYczVqgteLWIwp4llajAaKAAEyUpsoneDqG4w8p8NrkAPUdjBJiuw2NzZCY269PNvs97NPF6hSCVmXb8ItcDf8AXHOmc4t6E3C+MNRANSiWDfCWEGAukiSpO0fTBw9oqjg6FVABclo6RboZHTzhPneHo9NicxzDaZAJB2iDe0zbBtNstVqM1eo6m8aYI2GkCFaLz/q+DFIKclotbij6dDVKa+VLG583+2FX9Q6VA1Nl1IbEQZMk6gCIPa/jGlpZ/JrbWwAIklQBAWDdaY69f+cZ48ey71IfL8thr1uTAtMEgXHTFaj8HS+2XpxWvW95Q95Hu11VA2hbA2FgJudvIx9lq5bSoaqxgkw8AR28fvgULqdzRDjVIbb/ALZItv6b+N8aUZlgWdKdNdQBVdKQCBE2Qbi/8nEyUVscOOU+hJXosbQFMda6tPcb9RhZmKRHRlMQJ28ntjXLnM2ygL7tDbmE9BHw7ThdxzK1q9RS7IFUAAXPgnElyx6F6E/gqejTqVCVIpU1AsyhS0zq2IJEiN8C8SyFJaWpKuqoFlV0gTfyxg+IHfBFPhADqGaeht0vOGNfLq5BIPLsQB0BAEkG3jEfLHo0/t5tNtGaoxABiWMGSbfTxgrh2e/pyzIBDkagf/ERbtIP2w0ydHL+7/uqdYjUuo3IkCwjoRtOF+YyCZhUWmiqQSQWnTq7SSQT06bjEpeDzYNddnMrnKLh6tYu1QVSqqrfhAEG6mwM9Ri1c7SsVof5fFWPbmsI3EeuwxD2Xy7pmXGYVR/aMWBWeUkAmQSDItf0xocx7Q0kqKiANYaivS0ESBaOv541boq2rYjNdmHLl6ZiQCA7wI2uT3t5wFT4PU96tRaTalYMDDAEWMQYgekY0/8A+Vqx5UqMALjS5PyvBFv5bASe0DlZKjVIiQBFuvXptBjEzfhFqL8iniftSav9kroDECVDQbyQWLeOxwnz+bX3zrTnQrFVvMwd9h+WCqOSqM55QqTdiyn12vPXH2Zrgk6Dp0jROkDUB+J43Y3v5OO01TMZOTWzSZTM5b3KPUTmYkMOZpNpN2NjAJt2xm/arNB6kUqarTQ/EVUau5JF/T/eB6TXgzv07+flh3kfeUqqqqsoYcxP5idgLT1viRurYm3JUZ7KtNrEziqtwNg8o0f+O09bHY7DeMa+hwGmNRpIS1yWLahfcwDbA9AFqYcTp2uPyHXD4/a3QcVWznCeN1aQgf2yF5vIktse3g41XE6OVbW7V6juE5RywTfTYLI2F56+uAKfsZmGQlkVVEmKhGwHQCSDv22xnszQcmVMGNoAHrMeu/1GFNZGnG3F2RoZpjUZWUKo2MzPiO5wq4jxXVCqrjQQxmBaLiJ3wXla/umbUDLXRSbknpJsbdsRzjB2kuyMCedVIBi3WD9d8GPGlK6NOTmlKFNm64pxzK5dhTOWQMRIYBW3FjE/n2xDhT0c5m0ZFUC7FIiFW0mGNySpA++MBleF1NTEvqB2YCZ+/wC/XD/htGpltVRZ5lKFiIEEgmD3tgOLTBGdva0aX2g4hSLilSVAlNg2lQBqIPxQPQxg2v7WgXSi0Df4Qekem2PJHz7+8bmv3BMnsfGDctxqqVILXFtR6T42J8xjoprTOnyRk1SNxmPbuoI1p7oHZp1WsbjV+nfCrjnF6WZ0ioQ+kcsSo5oET3sN8L6efSsNK0meRE6jExcgDaLnfbFfsr7P+/zHug0SCZaTGm9oN/njRUuwvYtzDha6qgYFAAQYkaTvqXffecaPMcVNVFRFNOLxr2HbcDAntp7Pf0j02WqrO06gJAgAEahM3kj5YSLVY3Ajtvt+eDJ+URadBdcoWBVmLGd/4SZwfQydaoNSIxM9FOwm4Y26H6Y+4blKjGQlQD4tSruPmQIjBmUd8sSaj6FJsCwafOi464LVDUfkDyrVaNdvemCy3IMnSYI1HrfAWbrMHLGoWLWnVNu3p4xeKqVKjNVrdQFOjdenXlH1w4WhlKjR7zVcjTZPsBOCqTuyKN9MSVXClCraZUEwSSDfft6ecWVmapIMv3aGJH8F++LMylFY0UpiASahuJvabkD8sOcrmcktVqarYPYzUKsLiI1SR6jFyT7ZEr1Zn8g4VxMADwDbrYj7YOHF6SoSCSfwqNInfeEERO09fGEWbzAFVtI5dRgDaJtiL5n+TiW10DKrQ0bi4qLpelNjpJqOQpPWJjCOorEzoIjx4xMVL2t+ny3wNWzaqx5uk9zb/jriptugOV9mn9l296wokKrsSRNjYfDPmNsbxPZ52ktokXnW1tugGPLeEVqiVkqqhYAhhax8X2x6zR9rMuCVZoZlMLAmTFt8Fxjds9XHzSUasro+zrQSag6WCzv8/wBMSPAEO7sfoP0wo9oPa/Smmk12MMQRKgemMfxD2kzDbVqgX/2Mn1jB9OPgcv6mS7Z6VS9naepi2uwEXHXVPTwMHNwiloEhjeLuY2HmMeSf9Yrimumqw21AEid4MjeJ/PHOI+0NatoWoxIQnTaIJjc9TbfFVLpGb52+2a321y9Cm1L+3TIZGN2bo3cb2PfGdTiyUwFVEUbyAxJjvLR9umF2dzrVEOskwOsm1rCcBZXTUZRJPVgNwO4nr64qbZk57NflGJUtMqbiY26m+w/bAy5jSTJDgmxBAAHa9vra/nFfEOMtTylOgiKkHSzQplblb9z1OBuDJILxHTbfviLKzXknGTSSpheez9IELrMibHYjrHQnaMOuDcRoUaBqPRpVGa6gwG5Tf4h8rdsLWoU1gwpQjU6+7QmAY5XOzXkAdjhBxJy7saaOtMCFViOgvEecaNS7QXKlQ29pfadcyEUUFoKpJEMCST6AdOnnGXGYA/FMkifS8Tth77NuNZ1oDawZZvPS4w5z+aRqbIUUqykEBUFut5LD1GBlv3BUHJXZgEzdQMWV4IaLEEETaYsbfnjX0s0VWk8DU6iIItIBO5mJ9cZ/PpT1n3YXR0WPSRMYapxED3VNgyrTAkwWLQBsA6j6z6Y1c4vSDB02mEJmjVp1WIKlFJ3v8M9NsIslxJjAkgAWAPk7D+b4c0svVSlWDAIKimNUq0aYBC3+k4U5PIjcAmex+to/I4MlekWaloJ4jxurI57Hcknr3H1xofZDP5VUq1c1zlYVaYgzqBkgGNh9N98K/wCipNBKENsQzNFvmD/N8Qbg6lwyq2m0rcgx5mROLGPVlTmg6llzmWZcvRd6eqw+OO0sBAPmZwvzVFlJ79Qx+sN+/wBcW8MFXK1NSVWptP8AmFDDsymx+eOZ2oqQTUBL3OzLcxMiwvI+WNVKujsb7OcMz9OnTfVTl2EJqEqCY5t4MX2kGMTPF6RimwgWMaeWe3mO8YqDKVIFxI7FT3sdumKWyFw4lQTMNLISOxM9YHXHPGe2WMpcdpHK/DVeoK6adhyzykD07+MbjJezoYKy0aIlQwkobRMgXbrjEZnjNT3dOi1Faarsys5DGBO5K9jAwfw3L03UMXKuQ0aR2mRMiZWT6HGc+NPscORq2vP0UaKi1Xo5cE+8eBCwWAJsJ2XuLC19saanSo5GgWmnXzFQQdJlVXqBFx62nC3g1cUGDJUsAQCFBsfExgVqeTpczPVE35mSPTSoLfbHOQNourcHPumrMxp1XHJTgyafUz0mbHqF3wlyXB3Ut8O/f84674a5PiNGrVUUKTuQsMpLnUYFrGYXxGC6eVrueWlEWNwB9zvgPJ3RtxviVOSEnDePVE1GzmNPPJABnYeL4W8Yz9WtUUvEREqLek7TiFDJOKhqDUdO4Am3r98Fmm2YdYUhhc6iFAHXUSdOAqT0eZt1VgiSJsTbe8fQYmi2mPpjlfWjREx2ggx1BBuMVimby2n9/wBcT8gZM1NRETI2HfFtT3moMVK7jzbtE2/bFFWgfiBWe8x9sMKWZKo0gt1kAx6Tjm/g5fYsGSa0lJG03/2MM8pwY1ROpjG4Ve/yM4BySCoNRaxOwHb598MMkmiZJPcdvvhtTrQox+iOeyFOksqDq2JJvHn9sU5fMQAVRImAABsegxziPDyyCoQTB3FjzC3rgdqwUDv0g39cSMU1sstP4DHrPqAQwJkCfO/nC/8ApnNQi4O8kjr1+vXHFzRn+WxfRGthDBGblkxFzy/e3z27xWgds4+VqXCgkgjt187YIzXD2CgAyT2HX0xp87k0RFhgNIibX8/X9cKqziwHNI67fT98OO19m74sdCLK1CQAQQYHS8jcRidYkaehnrN98Mio/wAY6wBt6Yq4hly63lbmDHUSCNu5M+mOwd2Z4EcrQ95I2Mdx+W5ww4NwotVgQCwIhmCiBfeDBAGAkdBJUkAW9Ta/1wbxHP0yiaaegxzPqZtTHrf4fTzgddDWPbJ1csYhwLGIN7jr6YPzSPGgBaWgaYsb9TY74UjPsrDmYPIIM2Gm4tH64NzTVCPfH/K4JkncEwTLXxXyJdbY81LTFlDK16TGJabSJhlO5FjfwYP54Y02pDcE8yqYDWLQTbwD6YnVqNqIBBtE/t+WBKtKRHvGEiGG/wApBFvXDqSVEjUXcd/kYuqp+Eb28xgZ+G0xT102BeY0FyWi52iI+fXAvGMzCgSBptMkzudyTucU5PiRVoHKTAn1nY9RY/TD5NtJGa+w6jk4ALUhvAMMDJ6Dv8sQzOUpEAgN40mRPp+2I5+u7gwxJkNc7kC3p1xzLVS1Qsx92dztE9tN8eV8TvsWloA40KyqHJquNOkBjIUdBBn6Dvg/geSepSFQXknki4ggWPT641nCuMUqKMWpJVYgwSQARHw3kDGQ4lnmLu9GmKIP4EI5Y+KABYSJjzj05KC6CzXcE9mmWmteu5UVSoSmrMDDdyFPNGyxvAJE4p9quCf0zDVXdw4OjV8QIiNRmCL7x0xlKntXXqUqVF2PI2pDPMIEAagdh9b4hxXjlau4NapJAgEgfQx3EXwHM7Ml7QcSSqq00pLTKCCYEsbSe8WMScD8MrikKdZWAZGClTGqDJmCCp6iY7YBzGVIYSW63HTtv/LYEocRYGOgb4T3Xx6YkZNrQHPZra+fphveLUn3qSS24JJDJqgBthcRY4ZZ1IgNUhB8ILCAJ7Ta/jphAcyuZWnQoU0p1C3SwYztYALcyWv98MOJ8IrIxVnpCsV1CGkATYEmOs7TjVzyo040t+QTOJQYSHlu/T0sP32xT/S6VBQhJNj8Sna28gfXC7+sMlKgBZZDMpmT1MfIknGo4fwwLRp1gRUNaYQBoCjuLaib+kfRNuKEkpMr4MiJTPvlsqnnD8rf+IjrtbAmczNF25EEAQRJN+s4jxJzRbl1U9Q+FpFvnuMKv6cPcHReZAkT6W87HAjjlsMm6xGDZqjTYKqhCNnAItAsbmIv9ccq5FKlwY6yGAn9MKc7lGm5Om8MLgxt15Z7HApqtpW5289Zw3xJu0xR5aji0bbivC0pKpoa6jFirHWAQOnwm3kGcAUcrVQ61C07EHnJleoM2jAuUqMpOnqDIP8AN8MMpwis6ytOoWJi6kAjvJi+PO+OT2zqTdi2pxQkBdoGmwFheANwRfAjqoXUWXxt9MOMz7M1FHvGK04gm4Jv1gfvhOjNqsrHvAmfNu+M5Rp6MpprsIylQATInpdYjzJk/LBBrSmldKzvvB9P3wLSgqp0LvBJuD4vtiv+iKvpkrN1uNJHhiNsDvsgwytMsJeNVzcwIWYHS5AjzIxx2Bjb5D+Ti3IIiQlSobEldOlrsZgyRAmO+22Ls3xRgSA/4jIUqAZjVGgARYbdselciSRtpIGzGYqBSeaCOosY7dMLH4W5adax/jB2I7+P1w0q5yFYCkHJiNUnSD8R3ieoti7J5aVDOp9331qviCxB/LFi09nNKQrHCkidTST4+V+++JZThtQb7yCpBBiLydr+mCpSPhiYvJt/z+mKDnyF0rtN4mZnr6WxOTS0Bxii7iwqe8ANVitjDtqMjYRFh5nFbZ6LT6+uJZqnUqrqpJJVediwBjpvbCuvl6oglDBYAmR9Y/XbETtFbHKqfikW6Tf/AI9P2wxqcRpmmQKKrUJvuwA8MeYNt98Zqpm4Om9sNOH0w1MMzMT0g2HrO/S+E9ijLwhTmMuHYjVHVWKgAnfYkx23xNM1CwzLqEahYxO21rmMOxSpixg+SZ/1hHxGq1GuQlMwbiIKk9QVNt5xk4sznGtl4q80k8pselsdqtcBWJE2OobqTEiSYjqcBUq2+pZE3ExY73m2DqXEWpghUDz8PvFGrY9RZr9YGOi3F6Img/hdKpWVSi88MSAZI0kzG0xGHT8LpqIqOlNvxamckTBuAhAsepwg4PxdqbE6RdSCDIA1Tq+EjudiMLM5n8xUqTUZTECQsGLAAj0jGqnbNE1RoM9QysEGoagj4QhAJEdSbdTOFOZoUtQZAfM36z+eNVW4blaNP3jc0JPNU/F0GlR9jgOnxdBIXK0g/NBKiL956gbRGI5JsbhWmDZjPUijE6gbaUUCBCgEzG5MmMZ2lnBqPf8AX69ow5oUdbEooJjURuLbmDhbnODMvOq6BYHUCoJ7bG5xzTa2ZTjLtBr5gsAoMMGnUGtFoH1n6jHKdJ1lhrsCCAejAXNriY/1hNQqVlV9QUnoBf8A5PpjT+xeYovP9UHJHwlZ0sOxjqIO9jODhd5dHRtmefKuRC6QAfr2/XBNFxTB94E9T9hfY4ce1ip71qtIFEmFQIFkAdpgnrO58YUUKMwpUgQZ1bkEXJwsE4lwGGRzSuPhC+kYuehTkMRzAyDaQR8sfcI4MFVYYlgeYG0r0iL7YdZ2kQmsUhAH/wAaKT633+k4xXE70KKa2/Alyb6G5Ry9AB+I7zG/TDThWWrlz/UU1CxZ1DdTsU6euM8OJKwJViYMQ5H6AR6YYZfizr+I36MZH7ThqMo7ezaLXJFK9/t/PkK4z7K0eZgpDbyvX5n/AHhb/wBeejSSi0stMEJCsrCTJgjrb6HD+lmalQWZh1MLIxHMcMp1BGm/dbGR1tjaEk+zKcJR+jE5vinvSdWnSTNgZBPk3+WCMorOYUavQSfth/7QcGOZcPUfRFuRFUn1jf6YXjIVsuJQ6lG5X9V/bBnozSZCiRMjlMEQdriPlhfxLh0xFMA9wxUR6AEfljQZnPCrTClNLAklh1JAF/oL4CQMJIk7WN/nhxmvDNXxNdoqpkNzVVI18wYWI226Hp9cMuHcaqUjpYmovTVfr6/bFWZ92iqGMpPKB+Ef+NunY4O4TwqhUpO9zDWOqBpPQjv+2I5KtnRTb0yjO8eZxpRBBiSRFp26kzij+pN9KgKB22Pftv4wLnHUOVUhlU2jqO3y2kYccDfKMNLioHO8udJtYcsE3nGXpp7HavZna2ULvOtRO82/Ib+uGHCqRqBqbRURNjHUf4mdvNsbJqOWRWCiiDDjlTUb/DzH7HpjK5bJIDIcmIBCwAfXvjObigShTtAeayTU3Pu5qpPK7KbxBIN7xhZUpQS0KpEwo7np1j54e5vP0aUyDvcxIG3e3UYS5yi6KWRjUpnqNx/7d/XBUm3oxmqIf1RH0jf+RjmbPvFHMQFIIEm8GYj69MV0kJhgqnoQTuOh+WGf9MGOlRqmIkAGeoHTvjSMW9o5W9l2V0pSFfWDEyugNebb2+2KaM3AUAncBRe89vnbAudy4K6I0nZhNmINiR0I7jFf9Z7sQeVt9RnbsBtBnv0841trsbl8jGnRcyNPrLAfY9cUPTJlSxUdxe/p/vrivgqtmb01JIE9B4mcaPLez7BWNQ0lEbsW5e5j9z0xf9hJNox2e4WxDFKskA2KwGje8nDLI5gQFAEEC0x8/nbDZctQRWf3xciQoVYk9JB2BF8KsvQp1KpZdSk7gbE/O84zlKlQWsXoZcQ4jTWVpil50qTEgSssT2I8GSDfCrMr72GaxXYAd/O/86YFqcKag7Xc6mnUwuLdfn1wSYCASdczYWj6XP7YTcXErdrZWuZAB1KGDDZ+3Xf+Wx9kaCgcjspuQsSL9iWN48YCzKlWKvIM22G3Tz1+uCcoRA3M/rjBXEyXew00eWxJPkiL+IsfM4W1qrBiNN/XGqfiWWWksUgz6YAIO8kyTseg2npgFMp72oayU1UiA0mFHaATYd8a4KWzWUFWhXlWao604Ysx5Qe489D640VLgFZtRflsdyCZWJBg233wlbWraluUMyLgeZ2jF1Xj9YqQWM3IIgX/APrH02xU2tFi0v1DWpVq5YGmtWmdzpjaREg+cKuMZqpmKQFR5OvUQJmQNySIIufpizgvDXzCvULqpBE6iSxJm+1/n4w84xlKa0yajyAV0ilSVJYiCJMnp+Zwmlf2JptfRhcm5YhRuSAPDevTGqz2dFCmkhfebGTtaenm+Fa54gyqaV/xJkgbfF1vFxthdnkVH1hW0kXk6oPqb4SVdmX6eh5wzLPVKhlqsrEmVUknyO52GO8c4cVAJ1U1cCC7DUYsSACTEjrgHJ8bqooZNTaRyLJ09/WD4wFRzTuQ7AsSJvPUD5Hc2x0XkK1QflM/yFGLKSYWsPiBEH1g2+4wyyPGKtIBqi+8Q/8Ay0hDD/3T+D1wuymRdwIUc2wLAbeCZwRVrjL8khyNwjSot/lHxfXA862Xf/AnP1ctmdL7OpBDhYa14YbkYtztejSpD+1reYL6jedhpPwgW7nGezufbXrA5Tb0ANpjqd8HZvMWQotmHORYz0t19d8H1Gn0G+0el1vauk2WanTp1dZpFRCCASsbkiR6YymRJIjUmqJZWIUk9YUkn88JKWfrhbnWgteQQYmP5OFecyZLirSqGm4i1/sR+XWcawdrZxu2yzRuBboNvrhDx3LMqEmugMiBGmT2NzNsBp7QVAj0nGp4gMLTInbvuLYFSsrrEagV238bnrgT5FDVFt2dytKsN4HeTP2/m2Cv6zQeZtJI6Ex9cfcMzCmmLSRynVMgjob/AMnFzqrdBbGEpK9n1IReOv5KMxU94AtUtyg6SCBPaTG3884Mp5BlowpKsyn4oP8A/NvniyuMuyEqyiT6FTawAWT6HCZ8yRsTbY9v2vjec4nyuj7LZArT0gy6fEniTBB+lt7HHUckiAdQ6gX+3UemD8pmFqQpsw6zef0OD+HZkUnL1Rsl2Ci4BkCD+Lb79sJT1YkkxHmatTUssykDqIkdJ+98WUW1EAnTMCQD9SAL/wCsd4jxha1RWtK72mx2kE3G/wB8d/q3WJYlGPxLAt4tA9MRK1dHOr0XNw2qWIRXcbSVIBHY6gLdIxXm8i2VjZXgaqZIIKH4SD33t9+hLyfFqyOssXRtmJOmOx7HpfA/tS5qurIVGkQR3O4897ecZzaemc0sbA8sqNVXVCUyeaNx5FoHpjXHhWUoL7x9ZF4ZnjqIICi9unnGATKVCR8ROrbTA8bm1sH57NuxCsYgAbzvtjlJqkSMkltDirxRZYUqSoJAB0gtYyDJkgnbA/EMo6gmsq87XLfEDufI+mHmU4JlxSSoyt8GokvAtvAHTpG/54so5vJgAJ7u9vhO5HUxPiR+uHlE0cH5M77P1RlmDKkqwKhdJ3N5HeL+mK+O+0DVnC6iKY/DphdQtMHe0b+YjDP2t4krpSRGLlWmAdlaRI+fTCY5JHp66cnexg7dDF8BTqewybXsT0RogmQoJBMgRP5YPo5RaSl6s02MadRAn/1G57z0wbwfjNOhl9LNHMSF7ki1+vXCc5k1SfeANqsQwkdh6RaMWXKr2tHNJJNPZHilf3jFWJdidQJOwiIAAAjbecG8O4c9Q3p1iIIGlOoEgSYAEb3wv4TQShXptMw4MiTFxb6bY2eY9saCvASpUUuTqJgXEAEDZvNtownyR/xOilVtiPNezVSrMJpQ/wD7GE332J84zmZy3uarUOqC1twdiO4m0+MbXN+0VUKRTy8bEM28T8QG+MvmMxqqTULFi0mVIJn4dQBt2t36zgOeWiTUfAPw6iTmED/BIAHRgSJv9fOPQKuUytIty0RfckN9CcYkZRi/undQgM+7GrUrECwKgldwb269MczuTC02NQXmOW5iLNeLdDb5Yjk6RYSxvRrON8XoGjXpI5OpYGlDHqwHi++MY+TAXUn90RcqbL/9QZ/bHMvUYc6CAQBIK3jYnvi6qWLe90kNtrWwaP8AIE79J7bHATYZTz2yOR4hURAtOqFRyNc91kgTc7995xRxXJVWYVWqaw0xB9ZEQI3n54pzeb1MddPRUtdTKsp8E77XwZlEHK5JBFjHbtBt9saRyTtETs5wTL66qIxlSwEDf/n98M+KVMvRZqdNS9QWu45TP0J3tgSosm4vEAixHoRed/rirLZdUblUKZ7dfPzxrt7ZomkqogrMxHUAkkbb7yP2wHxBqiCVps8XMdL+MPTknHvOmiAw8Mbbb9MX5ZadL3xqDlWCtWDaDfSIvIPbpjnFAxsyGer1SFVZU7kTEi1x49CcEZeowvF4ibT1wxznEwzSugibEDefB2+2E+flAWVTBMnSCYPf0wYNrVA6GFfUgUyIIJI/m3yx2pmiVC/OY8gCMCZUOwEQZANiCOYSJvAMdNxj50hhqIBA2NjY/hP86YHc9nZbG+UoPUEojNabKTtvhqnAKppqRYknUGMAf4nrO5nBHs5mBToKGJEqRbyTHywY3FwGMIGBiNQkgiDc9ZiPQ40zb6N8UY32q4S9JVMqSCRInl8g74V5CuwOkwSAQbG8bHyfzxqeL5StmKheyr0ABtO9tsTynC6VNW1gF55HLxpHUadjPfBcW+zJq5aBPZuhTSvLnVKMTT0tM20GADquTAGNnlsyL6KDQSbrR2M/CdbAz8ugxmaeYpo2oNDRErMx2kR4x3+ultQRyYiZP53JxXA19R1Rm88rpVCgEhmP0MwR0jE8wrIdJBB7NbfDM5OV1e9UtFkEsfQwCB1644vCqz70zvJ1fY3uLg38eMT09GWNgOVALQQCLGO46x9PvjVAUa6lCGKgTrLAE7WIEXGMlUPunZSFJEgzFp6T+oxdk8yRzDobj0Nvv9MXjS6InWgvOcJpUn/t6oYDdpgifsZ+2BleJA2O69/I84GfiB1EMWMGBJMx5MX6384nTqtIgEwZtc+uK8os60ws0HVDKvptMghfE/OMQpVIvJHUXJg+J/l8aP2i4sgoldQ1ONKTaWO0QN+vrjMcJRqX9ym01FMtIki/Y2K2xYvLZrJKPkYUctrQka2fooRj8yYjvirPcMq00NR6ekAXNpgR0v4+uNJwr2mLjSwg+LWHbzhdxn2h/sOAFZjIPMLKewPUC3zOBOdaZ1RrbEozzuI1EADYEi3gYpDspJiQt2MHv438/XAtGuAdM7etx67Th7kHldxb+Xx5ZOmZfqIZXi9ZaLIASm7AEwQf8lU3F+p64X5mnUVfeUyEY/EBIkdbE38YOzFJhekYOzKvLqFjBg37/wAGF+VqnXzQQpNmBPexGNck+9hBM5mBChid5Inf+TiylmtI1X09+09/ni2vwtXZ6jaVLXAWYn06T4xfRyaBSL329f5OG4WuhKLBs5nbponmUloi9yIuZ7dOgxdkaxDRMlug/KJnf88WrRURYW7/AO/ODUytTWx2ZRrPpvPbCUCqPyU1cxTJDBHWO53O4MEA9bKZ+2KM0oqMupTTqRy1EG57HofQ4nnKRA5TqLJPLeJmxF7+POE+X4rWqkiqVOkDTCwPJPmQMT07ltnPuhutKCrlj7wWkWkfrfvi53Yib23Pz69sM+H8LZkMuiBl1BibiBMep23xaj0KrsodpIVSFAhgBvJE7+mLXGh4irLBiHVY+GTbot7dsXDKnQktCuGdd4kW27nafOHYy+WoKGZEMMCSxJkQJGmTb674jkeN0mSoVhQEYQqg3Jso7CbTaIxXyJFx+WYjOPmhVSmvLTcSZUD/ANrkT/zh1w/hra+V1I+IEyJvcQPl2xRUKk1KjVCzCTBIAWBMaZ2E7+cW8NzgUnTBUC5F4+fbGEueV66CqUvof1MjTQNrbUGdGYoukrJPKCT0x1stlUXWUmAxJdviAuN+XYHbGazNStUqalbXqMRYaYG3pb12xzimRVqRD1Dt+G5i2+Hm7vwVy+EMl42CaTIopaVEhUPQzzGPi87XwVx2oKymYbUZIPWd9sZfKCmrLJeAAAs2M9T32HXphr79IMLDTv47Yii5bR0ZOnYFT4bTBst+wJ/LbDTI5DSOQBJJJBkg29QV/Lxgds22kAADyPPft8oxU9Z4gkwT1xpDja7YUqDmpJBMQO62BPnpOIKaFtSlo2sDv647W4XUVNRKgQCFLXMzsPltvcYAqPWp6WRWEm3Kb+Ra/XCcYrdHDj+pn4aLGwALE7AQB8hAxM+/jZKY+WM7V4w5cSxJmI2OLKTe8mKgBBnmkztyyNvXEUldS0TIbZimdIapWMEwNPWPS2BgaI2VmPkwMMXyiNSpoCZBJPwg3An1Egx64G/oKaglm0wYEkX8+O0fw6a8Muyh87B5URfUTi2lTr1BIWoR3UED7AYvyPDkzat7t2UoeaEBJBtYn9sTr8NzOX0rRzBAIJIqsIF9gFuCd+1sZPn48sE9/AsJVfgcZridKny6kuFJKQAsTIIJkm+F+Y43TKSpZhO/52nyMZapSQhTZWvMEkz+x7HFtOvMDTJBtFj5274yanLwNcsk9CCtmWLuWHNqM2jc9YFptfDDI5oi9iNiD2/10OGeZyL1rGlYbdD6EyCcD1wCqqQF0yo0xNu/f/nDcJNfBhi7uzqATIAnyB9DOGPCqa6mI0gEbEQV2EAxJHqf9qciCGIa6nY+f3H64MMq1jfoRv4BHTG0drfZydBXHuGe8TyjAgD1k32+e+FTcuhlbccrj7g9O3r8sPcvWMc3+x/rAfF1UAaog9O4/TffzgqSivobp7AxU5gwhT1jv3HbribspYsyqxNpAF/3wfwmnT93XqMgqBFLiTGkdRHWLesYz2VzOpVP595/n2wOVpx0F9IMaihB5FHUx8un0wbmsq9LSW5dQtHax2+mL+BZbLtTJqliwaFCmBFpnzjSZSjl4OimiwD8Vzva/U46M4LXkcY2ZbLVC34T6wY+uwwp4txILWSkUgt+MmBHX1HzxtvaDiyBWXWh1CbWm6gRbbeTNoG82zWZopUgxdZKm9mHoL+nXGLcY8idaDKNdF3CMqzwShZbjcDwL4cZHhwZUGtFZahlxBERtFiRjNPn3o06dP4dTGSCIIFwsnaThjwjirLU1U91uDuBvG9j/wAY0lytNUO42E8TylGkoqOWdnLcoGkWPSxtcTgbJcQhydwRBuTY/pYYW8fXMVKlNlDOF1SLD4oM9OuBMtTrMXYpoC20loLE9vpvffAllOnEDl7tGv4/xWlSpg25lAhFNiREeuMvSpq8heUg2JG8Xv3GCMssA85A/wALmbXvsMdoBUJ0ruZPX6A2+WEozbvorbdFPE+JVEFNeZVC6TFwSABv9bYq4cS0Msqe5t32m5g9sHpmDq1AbmYv8sV1Qxmdz37/APOE+NuOyO27ZXmQjuWY83+XX1B9TgfI5RgagLiG2a8kA2nphHlOIM9ciTpAPKbXAuDHWcafJUHcciMYMfTudtsWHE4r3Eir2coCBzMWbvsI9OvTfsPOO5eEPKALzb7Y0VPhyldK0rkAFi+xm5hQehE+MU0eACF1VSSTGlREfmb26YaUENQfwLspl6rmUBJPaOv5YXcVouVZBIcC3een88419ChRCMq6jDxBcxHUFZF/li8MESqqhRFmssyvSwF53gY7NeBem2eTcAckNO5YDm8+ekfvjecI4RUemlY6NBIFyeonoNsZQmkTqp6RJluxI7r09P3xquF8ep08qoKkshEmJgDv2XElyoHHj02Os7w9WV1JQBDb3SRM7nVJ7Y7/ANBor72KTHQoPO1xMXiwNz2wnqe1/vPeaFHMZKggao+GJ/l8DVPaFihFdGBcctRWIidgfI6TvjN8ng0UoI1bgUzyikuqkAdIHWPTmwk9qK61UREq/wBxVFjHKYMADci4vjI5hqtMhmZq1MfiUkEDyAfuMWVBRrpNJgHiRJv6E9evbEUrB6qaqhdXzlT32mqgVgtmH4otM9d/XF9RmHwRJBuTF9xtb5+MRfL5ooC9MsFuDYn7Ek4i8hQRAvHrH6j98TkTT2Y+AjJcQb3iqCSygTEmO+NPTKVrVFDEbSB88ZeiU1arrU7jr4PfDFOLUkXmIQgyQZIYeDvMdMKG3cf2LBryaakoQQlhGwt9hiL1AN4HrjIpx6oamotyzt0jDriCZerBYSe6yPv1xpGmx5WtBVDh1O5WlWqACNRXQAx2ux2iMOUyVUFgtPL0NI1Q7s5t0HQk9sY72p47VzLvTps6UwRqUtuQNyBv03wJ7O+0lShU93UOtWte5BJFxP8AL4V30NKN0barR0IzPmWAKs5CAINRi1t58YWZbieRAaKMloguSxUzc+Zthb7T5upV92kk00BCgLeTuSR8sJ6GXqGwQ+psPrjB8jfTBKVSpIf+1S+/r06lP3aIy308oABiyzvF/wBsQ4sadMrUVTzwDUk2A2+Z84oTKNC85BHbz0H874mHFIx8St8Sm5n/AC/1iLkTdM5slRzFxfm6Anf/AFhfxSlWdtSrqUQIkcn+VjuJ/m2GmRSkzEU4iIvYgiIYE72BxaqHc2K7HeR2IxpxQSi0FqynJcO/skPtUBDQfFh8pnCf/o9Wn8MOLCdW4Ebg7HGlyrqsmN72P6YFz3FqZPu1+LyDtg4utCajQkylU0DUaq+mSNIBJlRA+u/TrvhzR4gjqYk7SYMd+18CAgm4se+3zwtpVyoIZrhuhnrYekWgHGcuLJX5CnQdxPhxqH3iPBA63EemBchmQZl1JmJBgbAyvXB1GpBuC2q0AxJPmO+KstRCpCqAuqe9yPrt+WFx8blCpFrYVRUOSrDUp3Vrg9t9ojA1TMjLkKqhAQW3AHyHfDXMcGKIzVHRSFDBSw1NO0Dv4wDQoFzHuy48An740hxKKaYqvoVZfi/vajotgPxTvfr4nrhpT5iL7+cKG4b7mqXWAjC4BnSZFj4/LG64DlFOWWrpWwgkxuT6TaO/U4ScEvaXjTaAv+jqVJWp7x4B0orN0lpIkCDA7YjlvZ3MPo5Aocwpci94O0kRhpR9oTrIBgHkkW5T8VjPSbem2LDxWmukswYKbqZjckruRf074PrJ9DUV8kMnwk0kealPUGAgLqJg7gkxAPjBLcHoM7kq9XkmTy36kgaRG+EGe45NViimN9MWUHpHadMehxXnPaCo6MQdJiCVaLdrdD+uC+UvsSsT8R4N/deooUEEiB1FxfsdsN/Z3PpSpMKjaTqMAiSeUD5Xm/ae+F2UprU5wzNF2BMb9r3P8nAvEFGvlEckEHqRtPnrHnxgKcqpmSlirSNbmPaejTZSVJ0iCDsSdtz3wi4rxjMMoNBY0GQepPp4wvRGCQyzTiNDC4v0J6ASfGn54Y5fhjUkJU6huF1A28Hr9cc/UW0iS5JMRZTjjBoeVd1MEd/xA9r9sOeE5ptJAJgmfWRimi9GraoGETsR3v8A+QmTt+2KqNMU3Ogtob4dRBttvv8AXvitqS1phjJ/IRnctSdghUamM8tjI6yMV5rg7qA9JnRx3khvBA2PoPljnEsqSspE9pifTzhNS4vXPK7tymCGkGB18mR98dGGuyNq9j/g+TyzIzV101eml9AU9ypWD5jf7449VkmFFRIuBJnbZjA2m1zgXKZX3qtIDpBJkwY8XEnFJpGmJvVpgaZB50B8fij6+Mc5LyiqkFV6yD/tIaR6SYDeq3/Q4CrZKlUaR/bqDeLT5I6jyMQymVosQQ5ALbAiG9ex8YvzHDqh02aoLwRyst+5gfltviPbtEdMEr8Sq5ZilMqV3vDb/wA6d8X1abVdLMIbbaBeTYzb54nmPZmpUN2C+Sb/ADAset7YcZP2bqtpCGo2noikg+u9vGNZJySIl4ZmPdkAQCStgIvb8/1xdVNIkLmJUGRItH83xv8AKewVdm1+7Ckzd2j1sCfyw2p+xapetXpp4AH5kj8sSMGndlUKPJc3w0U5am+unEib2/nXAeSz1VQfdXX/ABOw9Mel8c4XlMvo/pyXN9YAsJiIAAHfGP4z7O0WOum3uiTcaSQfkNj9sOL2y4VtHzhUqNpgTvf+RilvdaxULAt0G4JAmfUYZ5zh2W16mUlvJYz6j4TixHQEhUUAmTCgS3eO/nHnl7VbOoGyOdZjZTp7sCBue4/3gwBz+JR/6qWOBcxQqo5Dne6zcx5iwwVlWTRLhmg7AgD9cd6Syo4i+YCK27alK87DrBsoBg2GE6nYz5+uC+Ik1HC06YUKs2NzPeTj5eGkKrM1iSCo3EXkHbGr40tIlNgquZN4jDKjnRpGokmYA/X0xChRpg3DEQRE7nvsYwaOBpUou9JiGUXndT08MPvi04lxaOZatb9sK8/aoRtqhgZ69R4FsXUkq/8AbeabGeZSD6ddvBGDfdBQuq5Xv17+k4y4YNSeyVYsWJUAEyTpIDQY7E7jbDDieWXRY6TIuepHSZ64syOaFKolMHUrSwtdZtv0Mxtvgf2r4V72KqnmS5E2IG5A2Bw6d/CFVJgHDMtoUqjEmZIJM9Lj/WGGSqoXUMpPSAYJP7/thbQcjSJhhsfTv8t++CNWoFxYqYYfr+WPS1RyZ6Lkcpl5VqNGkAU+J21XtJ6wb7YCqcRpU2AqPAK/gEwegO8X64xv9dA0am+Rj74+puknUCVO14MmYvjyzls09Wui5+J0zKqA3MbjYi8jyf8AeFdDjVT3hoTppyVUD6777/riyhldMss8sAgnck79pmPrgutkqbOtRwwIEmG6gRMdotA2jEikrXyYqb6LMs9gev8AJ9MQzFemGgyqggyDHMeh6G98CVUVZUM8NFmvG+xnaw+mCctlkIZWMlhzSN5G/rjHDGRb8F2WRqtQ6SjaLSTceoi4IvhpwzKU+elXRDMlX96yhdtx369dsKEL0VpiodSFmCkWIP8Aj8wFPUWxXm82i6g6D+4ynrAAAFvNgcPUaSWyqmNKVbL04XTqOwDCRItMSOt8CZd2p1WgEBiWOu4jYRHwnx64HZCoHO2knkb0FlI6DyMBZzi6UyKYWYuw9Z6/Q9vyw47dxHaG3EnNQagQGAkSsi3cfiFtvJwH7Q8WSrTpplUCsIkpCwQDICjcEm2FPEeKsIdCANM7QfQ9Cdr4V0swzOGHxEza3nDipU7ZnKVvQf8A9TYTrHOLMOu1j6bfbE6PFWZdJABjlsd/0wDxXKHWrfje8d+m4xLh+TazMIUbbSSPnjo8cZb8gSGdfi7Ko1JBIMMuwPnC7LZguYY3OxG/17eMMX6g3B3GDeDrSQ2Uhj13/PbCcMI6HGNuhLn8xXpFHJaI02EDDv2Xyr5p1RV1Ft72GGVepSIgywO4i33wPkqooMWolqdvwnfwdj98BRlStHY0zdUPYwISXqUqZiSQLntJOm+Dv+mZCn8VV6h8bfYfrjAZTij1KgJM6yB9bef4Mb2n7Gvc1KqiBJ0gt+cY0jNPyLXg6eNZOl/2suu9i0E/qfvinM+2NWOQBe0D98B16vDqNb3JapUYfFMgDwIAmfXFfEvabLLTZcrQCsdnIErt6nv164R2ypuM5msdP9wk9BPqdrYzicZFWsKfvNAP43EKOt4E47nOKVavxuSQIDCzAeG3wsNFBaJi95Pzv8vpiNPwR2ehf/jKU01180gABkKJNp2JN59MVf8A+YoGp3YnoZBHrEDGEqVzgdqpwqYt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4" descr="data:image/jpeg;base64,/9j/4AAQSkZJRgABAQAAAQABAAD/2wCEAAkGBxMTEhUTExQWFhUXGCEbGBgYGBscHxsaGx8eHxobHhseHiggGh4lHSAYIjEhJSkrLi4uGB8zODMtNygtLisBCgoKDg0OGhAQGzAmICUtLS0tLy0vLy0tNS0tLS0tLS0vLS0tLS0vLS0tLS0tLS0tLS0tLS0tLS0tLS0tLS0tLf/AABEIAJ8BPgMBIgACEQEDEQH/xAAbAAACAwEBAQAAAAAAAAAAAAAEBQIDBgEHAP/EADwQAAIBAgQFAQYFBAEEAgMBAAECEQMhAAQSMQUiQVFhcQYTMoGRoUKxwdHwFCNS4fEVM2JyQ4IWU7Il/8QAGQEBAQEBAQEAAAAAAAAAAAAAAgEDAAQF/8QAKREAAgICAgEEAQMFAAAAAAAAAAECERIhAzFBEyJRYXEykaEEFEJygf/aAAwDAQACEQMRAD8AMXiKTfKhjynlpiJi4kqT26d8K+IVK0AMGSmGBRNJAIB5oJA6fng7J51lre7qkONiSxtboZEG/XDB+IUg5BoUtMkTKMYgaSNx9D3xncRd9sX5g5QQNDqC0zLSyw1gZj4o+mJZLN0hy06fkl6pUW3HKRMi3ywGuTNfMVvdFBpOsTAIU2gQPJ+mGTNmVih72kNLBQdQUmV5dxJA2mN8Jfkv5CffMwgojLYczVqgteLWIwp4llajAaKAAEyUpsoneDqG4w8p8NrkAPUdjBJiuw2NzZCY269PNvs97NPF6hSCVmXb8ItcDf8AXHOmc4t6E3C+MNRANSiWDfCWEGAukiSpO0fTBw9oqjg6FVABclo6RboZHTzhPneHo9NicxzDaZAJB2iDe0zbBtNstVqM1eo6m8aYI2GkCFaLz/q+DFIKclotbij6dDVKa+VLG583+2FX9Q6VA1Nl1IbEQZMk6gCIPa/jGlpZ/JrbWwAIklQBAWDdaY69f+cZ48ey71IfL8thr1uTAtMEgXHTFaj8HS+2XpxWvW95Q95Hu11VA2hbA2FgJudvIx9lq5bSoaqxgkw8AR28fvgULqdzRDjVIbb/ALZItv6b+N8aUZlgWdKdNdQBVdKQCBE2Qbi/8nEyUVscOOU+hJXosbQFMda6tPcb9RhZmKRHRlMQJ28ntjXLnM2ygL7tDbmE9BHw7ThdxzK1q9RS7IFUAAXPgnElyx6F6E/gqejTqVCVIpU1AsyhS0zq2IJEiN8C8SyFJaWpKuqoFlV0gTfyxg+IHfBFPhADqGaeht0vOGNfLq5BIPLsQB0BAEkG3jEfLHo0/t5tNtGaoxABiWMGSbfTxgrh2e/pyzIBDkagf/ERbtIP2w0ydHL+7/uqdYjUuo3IkCwjoRtOF+YyCZhUWmiqQSQWnTq7SSQT06bjEpeDzYNddnMrnKLh6tYu1QVSqqrfhAEG6mwM9Ri1c7SsVof5fFWPbmsI3EeuwxD2Xy7pmXGYVR/aMWBWeUkAmQSDItf0xocx7Q0kqKiANYaivS0ESBaOv541boq2rYjNdmHLl6ZiQCA7wI2uT3t5wFT4PU96tRaTalYMDDAEWMQYgekY0/8A+Vqx5UqMALjS5PyvBFv5bASe0DlZKjVIiQBFuvXptBjEzfhFqL8iniftSav9kroDECVDQbyQWLeOxwnz+bX3zrTnQrFVvMwd9h+WCqOSqM55QqTdiyn12vPXH2Zrgk6Dp0jROkDUB+J43Y3v5OO01TMZOTWzSZTM5b3KPUTmYkMOZpNpN2NjAJt2xm/arNB6kUqarTQ/EVUau5JF/T/eB6TXgzv07+flh3kfeUqqqqsoYcxP5idgLT1viRurYm3JUZ7KtNrEziqtwNg8o0f+O09bHY7DeMa+hwGmNRpIS1yWLahfcwDbA9AFqYcTp2uPyHXD4/a3QcVWznCeN1aQgf2yF5vIktse3g41XE6OVbW7V6juE5RywTfTYLI2F56+uAKfsZmGQlkVVEmKhGwHQCSDv22xnszQcmVMGNoAHrMeu/1GFNZGnG3F2RoZpjUZWUKo2MzPiO5wq4jxXVCqrjQQxmBaLiJ3wXla/umbUDLXRSbknpJsbdsRzjB2kuyMCedVIBi3WD9d8GPGlK6NOTmlKFNm64pxzK5dhTOWQMRIYBW3FjE/n2xDhT0c5m0ZFUC7FIiFW0mGNySpA++MBleF1NTEvqB2YCZ+/wC/XD/htGpltVRZ5lKFiIEEgmD3tgOLTBGdva0aX2g4hSLilSVAlNg2lQBqIPxQPQxg2v7WgXSi0Df4Qekem2PJHz7+8bmv3BMnsfGDctxqqVILXFtR6T42J8xjoprTOnyRk1SNxmPbuoI1p7oHZp1WsbjV+nfCrjnF6WZ0ioQ+kcsSo5oET3sN8L6efSsNK0meRE6jExcgDaLnfbFfsr7P+/zHug0SCZaTGm9oN/njRUuwvYtzDha6qgYFAAQYkaTvqXffecaPMcVNVFRFNOLxr2HbcDAntp7Pf0j02WqrO06gJAgAEahM3kj5YSLVY3Ajtvt+eDJ+URadBdcoWBVmLGd/4SZwfQydaoNSIxM9FOwm4Y26H6Y+4blKjGQlQD4tSruPmQIjBmUd8sSaj6FJsCwafOi464LVDUfkDyrVaNdvemCy3IMnSYI1HrfAWbrMHLGoWLWnVNu3p4xeKqVKjNVrdQFOjdenXlH1w4WhlKjR7zVcjTZPsBOCqTuyKN9MSVXClCraZUEwSSDfft6ecWVmapIMv3aGJH8F++LMylFY0UpiASahuJvabkD8sOcrmcktVqarYPYzUKsLiI1SR6jFyT7ZEr1Zn8g4VxMADwDbrYj7YOHF6SoSCSfwqNInfeEERO09fGEWbzAFVtI5dRgDaJtiL5n+TiW10DKrQ0bi4qLpelNjpJqOQpPWJjCOorEzoIjx4xMVL2t+ny3wNWzaqx5uk9zb/jriptugOV9mn9l296wokKrsSRNjYfDPmNsbxPZ52ktokXnW1tugGPLeEVqiVkqqhYAhhax8X2x6zR9rMuCVZoZlMLAmTFt8Fxjds9XHzSUasro+zrQSag6WCzv8/wBMSPAEO7sfoP0wo9oPa/Smmk12MMQRKgemMfxD2kzDbVqgX/2Mn1jB9OPgcv6mS7Z6VS9naepi2uwEXHXVPTwMHNwiloEhjeLuY2HmMeSf9Yrimumqw21AEid4MjeJ/PHOI+0NatoWoxIQnTaIJjc9TbfFVLpGb52+2a321y9Cm1L+3TIZGN2bo3cb2PfGdTiyUwFVEUbyAxJjvLR9umF2dzrVEOskwOsm1rCcBZXTUZRJPVgNwO4nr64qbZk57NflGJUtMqbiY26m+w/bAy5jSTJDgmxBAAHa9vra/nFfEOMtTylOgiKkHSzQplblb9z1OBuDJILxHTbfviLKzXknGTSSpheez9IELrMibHYjrHQnaMOuDcRoUaBqPRpVGa6gwG5Tf4h8rdsLWoU1gwpQjU6+7QmAY5XOzXkAdjhBxJy7saaOtMCFViOgvEecaNS7QXKlQ29pfadcyEUUFoKpJEMCST6AdOnnGXGYA/FMkifS8Tth77NuNZ1oDawZZvPS4w5z+aRqbIUUqykEBUFut5LD1GBlv3BUHJXZgEzdQMWV4IaLEEETaYsbfnjX0s0VWk8DU6iIItIBO5mJ9cZ/PpT1n3YXR0WPSRMYapxED3VNgyrTAkwWLQBsA6j6z6Y1c4vSDB02mEJmjVp1WIKlFJ3v8M9NsIslxJjAkgAWAPk7D+b4c0svVSlWDAIKimNUq0aYBC3+k4U5PIjcAmex+to/I4MlekWaloJ4jxurI57Hcknr3H1xofZDP5VUq1c1zlYVaYgzqBkgGNh9N98K/wCipNBKENsQzNFvmD/N8Qbg6lwyq2m0rcgx5mROLGPVlTmg6llzmWZcvRd6eqw+OO0sBAPmZwvzVFlJ79Qx+sN+/wBcW8MFXK1NSVWptP8AmFDDsymx+eOZ2oqQTUBL3OzLcxMiwvI+WNVKujsb7OcMz9OnTfVTl2EJqEqCY5t4MX2kGMTPF6RimwgWMaeWe3mO8YqDKVIFxI7FT3sdumKWyFw4lQTMNLISOxM9YHXHPGe2WMpcdpHK/DVeoK6adhyzykD07+MbjJezoYKy0aIlQwkobRMgXbrjEZnjNT3dOi1Faarsys5DGBO5K9jAwfw3L03UMXKuQ0aR2mRMiZWT6HGc+NPscORq2vP0UaKi1Xo5cE+8eBCwWAJsJ2XuLC19saanSo5GgWmnXzFQQdJlVXqBFx62nC3g1cUGDJUsAQCFBsfExgVqeTpczPVE35mSPTSoLfbHOQNourcHPumrMxp1XHJTgyafUz0mbHqF3wlyXB3Ut8O/f84674a5PiNGrVUUKTuQsMpLnUYFrGYXxGC6eVrueWlEWNwB9zvgPJ3RtxviVOSEnDePVE1GzmNPPJABnYeL4W8Yz9WtUUvEREqLek7TiFDJOKhqDUdO4Am3r98Fmm2YdYUhhc6iFAHXUSdOAqT0eZt1VgiSJsTbe8fQYmi2mPpjlfWjREx2ggx1BBuMVimby2n9/wBcT8gZM1NRETI2HfFtT3moMVK7jzbtE2/bFFWgfiBWe8x9sMKWZKo0gt1kAx6Tjm/g5fYsGSa0lJG03/2MM8pwY1ROpjG4Ve/yM4BySCoNRaxOwHb598MMkmiZJPcdvvhtTrQox+iOeyFOksqDq2JJvHn9sU5fMQAVRImAABsegxziPDyyCoQTB3FjzC3rgdqwUDv0g39cSMU1sstP4DHrPqAQwJkCfO/nC/8ApnNQi4O8kjr1+vXHFzRn+WxfRGthDBGblkxFzy/e3z27xWgds4+VqXCgkgjt187YIzXD2CgAyT2HX0xp87k0RFhgNIibX8/X9cKqziwHNI67fT98OO19m74sdCLK1CQAQQYHS8jcRidYkaehnrN98Mio/wAY6wBt6Yq4hly63lbmDHUSCNu5M+mOwd2Z4EcrQ95I2Mdx+W5ww4NwotVgQCwIhmCiBfeDBAGAkdBJUkAW9Ta/1wbxHP0yiaaegxzPqZtTHrf4fTzgddDWPbJ1csYhwLGIN7jr6YPzSPGgBaWgaYsb9TY74UjPsrDmYPIIM2Gm4tH64NzTVCPfH/K4JkncEwTLXxXyJdbY81LTFlDK16TGJabSJhlO5FjfwYP54Y02pDcE8yqYDWLQTbwD6YnVqNqIBBtE/t+WBKtKRHvGEiGG/wApBFvXDqSVEjUXcd/kYuqp+Eb28xgZ+G0xT102BeY0FyWi52iI+fXAvGMzCgSBptMkzudyTucU5PiRVoHKTAn1nY9RY/TD5NtJGa+w6jk4ALUhvAMMDJ6Dv8sQzOUpEAgN40mRPp+2I5+u7gwxJkNc7kC3p1xzLVS1Qsx92dztE9tN8eV8TvsWloA40KyqHJquNOkBjIUdBBn6Dvg/geSepSFQXknki4ggWPT641nCuMUqKMWpJVYgwSQARHw3kDGQ4lnmLu9GmKIP4EI5Y+KABYSJjzj05KC6CzXcE9mmWmteu5UVSoSmrMDDdyFPNGyxvAJE4p9quCf0zDVXdw4OjV8QIiNRmCL7x0xlKntXXqUqVF2PI2pDPMIEAagdh9b4hxXjlau4NapJAgEgfQx3EXwHM7Ml7QcSSqq00pLTKCCYEsbSe8WMScD8MrikKdZWAZGClTGqDJmCCp6iY7YBzGVIYSW63HTtv/LYEocRYGOgb4T3Xx6YkZNrQHPZra+fphveLUn3qSS24JJDJqgBthcRY4ZZ1IgNUhB8ILCAJ7Ta/jphAcyuZWnQoU0p1C3SwYztYALcyWv98MOJ8IrIxVnpCsV1CGkATYEmOs7TjVzyo040t+QTOJQYSHlu/T0sP32xT/S6VBQhJNj8Sna28gfXC7+sMlKgBZZDMpmT1MfIknGo4fwwLRp1gRUNaYQBoCjuLaib+kfRNuKEkpMr4MiJTPvlsqnnD8rf+IjrtbAmczNF25EEAQRJN+s4jxJzRbl1U9Q+FpFvnuMKv6cPcHReZAkT6W87HAjjlsMm6xGDZqjTYKqhCNnAItAsbmIv9ccq5FKlwY6yGAn9MKc7lGm5Om8MLgxt15Z7HApqtpW5289Zw3xJu0xR5aji0bbivC0pKpoa6jFirHWAQOnwm3kGcAUcrVQ61C07EHnJleoM2jAuUqMpOnqDIP8AN8MMpwis6ytOoWJi6kAjvJi+PO+OT2zqTdi2pxQkBdoGmwFheANwRfAjqoXUWXxt9MOMz7M1FHvGK04gm4Jv1gfvhOjNqsrHvAmfNu+M5Rp6MpprsIylQATInpdYjzJk/LBBrSmldKzvvB9P3wLSgqp0LvBJuD4vtiv+iKvpkrN1uNJHhiNsDvsgwytMsJeNVzcwIWYHS5AjzIxx2Bjb5D+Ti3IIiQlSobEldOlrsZgyRAmO+22Ls3xRgSA/4jIUqAZjVGgARYbdselciSRtpIGzGYqBSeaCOosY7dMLH4W5adax/jB2I7+P1w0q5yFYCkHJiNUnSD8R3ieoti7J5aVDOp9331qviCxB/LFi09nNKQrHCkidTST4+V+++JZThtQb7yCpBBiLydr+mCpSPhiYvJt/z+mKDnyF0rtN4mZnr6WxOTS0Bxii7iwqe8ANVitjDtqMjYRFh5nFbZ6LT6+uJZqnUqrqpJJVediwBjpvbCuvl6oglDBYAmR9Y/XbETtFbHKqfikW6Tf/AI9P2wxqcRpmmQKKrUJvuwA8MeYNt98Zqpm4Om9sNOH0w1MMzMT0g2HrO/S+E9ijLwhTmMuHYjVHVWKgAnfYkx23xNM1CwzLqEahYxO21rmMOxSpixg+SZ/1hHxGq1GuQlMwbiIKk9QVNt5xk4sznGtl4q80k8pselsdqtcBWJE2OobqTEiSYjqcBUq2+pZE3ExY73m2DqXEWpghUDz8PvFGrY9RZr9YGOi3F6Img/hdKpWVSi88MSAZI0kzG0xGHT8LpqIqOlNvxamckTBuAhAsepwg4PxdqbE6RdSCDIA1Tq+EjudiMLM5n8xUqTUZTECQsGLAAj0jGqnbNE1RoM9QysEGoagj4QhAJEdSbdTOFOZoUtQZAfM36z+eNVW4blaNP3jc0JPNU/F0GlR9jgOnxdBIXK0g/NBKiL956gbRGI5JsbhWmDZjPUijE6gbaUUCBCgEzG5MmMZ2lnBqPf8AX69ow5oUdbEooJjURuLbmDhbnODMvOq6BYHUCoJ7bG5xzTa2ZTjLtBr5gsAoMMGnUGtFoH1n6jHKdJ1lhrsCCAejAXNriY/1hNQqVlV9QUnoBf8A5PpjT+xeYovP9UHJHwlZ0sOxjqIO9jODhd5dHRtmefKuRC6QAfr2/XBNFxTB94E9T9hfY4ce1ip71qtIFEmFQIFkAdpgnrO58YUUKMwpUgQZ1bkEXJwsE4lwGGRzSuPhC+kYuehTkMRzAyDaQR8sfcI4MFVYYlgeYG0r0iL7YdZ2kQmsUhAH/wAaKT633+k4xXE70KKa2/Alyb6G5Ry9AB+I7zG/TDThWWrlz/UU1CxZ1DdTsU6euM8OJKwJViYMQ5H6AR6YYZfizr+I36MZH7ThqMo7ezaLXJFK9/t/PkK4z7K0eZgpDbyvX5n/AHhb/wBeejSSi0stMEJCsrCTJgjrb6HD+lmalQWZh1MLIxHMcMp1BGm/dbGR1tjaEk+zKcJR+jE5vinvSdWnSTNgZBPk3+WCMorOYUavQSfth/7QcGOZcPUfRFuRFUn1jf6YXjIVsuJQ6lG5X9V/bBnozSZCiRMjlMEQdriPlhfxLh0xFMA9wxUR6AEfljQZnPCrTClNLAklh1JAF/oL4CQMJIk7WN/nhxmvDNXxNdoqpkNzVVI18wYWI226Hp9cMuHcaqUjpYmovTVfr6/bFWZ92iqGMpPKB+Ef+NunY4O4TwqhUpO9zDWOqBpPQjv+2I5KtnRTb0yjO8eZxpRBBiSRFp26kzij+pN9KgKB22Pftv4wLnHUOVUhlU2jqO3y2kYccDfKMNLioHO8udJtYcsE3nGXpp7HavZna2ULvOtRO82/Ib+uGHCqRqBqbRURNjHUf4mdvNsbJqOWRWCiiDDjlTUb/DzH7HpjK5bJIDIcmIBCwAfXvjObigShTtAeayTU3Pu5qpPK7KbxBIN7xhZUpQS0KpEwo7np1j54e5vP0aUyDvcxIG3e3UYS5yi6KWRjUpnqNx/7d/XBUm3oxmqIf1RH0jf+RjmbPvFHMQFIIEm8GYj69MV0kJhgqnoQTuOh+WGf9MGOlRqmIkAGeoHTvjSMW9o5W9l2V0pSFfWDEyugNebb2+2KaM3AUAncBRe89vnbAudy4K6I0nZhNmINiR0I7jFf9Z7sQeVt9RnbsBtBnv0841trsbl8jGnRcyNPrLAfY9cUPTJlSxUdxe/p/vrivgqtmb01JIE9B4mcaPLez7BWNQ0lEbsW5e5j9z0xf9hJNox2e4WxDFKskA2KwGje8nDLI5gQFAEEC0x8/nbDZctQRWf3xciQoVYk9JB2BF8KsvQp1KpZdSk7gbE/O84zlKlQWsXoZcQ4jTWVpil50qTEgSssT2I8GSDfCrMr72GaxXYAd/O/86YFqcKag7Xc6mnUwuLdfn1wSYCASdczYWj6XP7YTcXErdrZWuZAB1KGDDZ+3Xf+Wx9kaCgcjspuQsSL9iWN48YCzKlWKvIM22G3Tz1+uCcoRA3M/rjBXEyXew00eWxJPkiL+IsfM4W1qrBiNN/XGqfiWWWksUgz6YAIO8kyTseg2npgFMp72oayU1UiA0mFHaATYd8a4KWzWUFWhXlWao604Ysx5Qe489D640VLgFZtRflsdyCZWJBg233wlbWraluUMyLgeZ2jF1Xj9YqQWM3IIgX/APrH02xU2tFi0v1DWpVq5YGmtWmdzpjaREg+cKuMZqpmKQFR5OvUQJmQNySIIufpizgvDXzCvULqpBE6iSxJm+1/n4w84xlKa0yajyAV0ilSVJYiCJMnp+Zwmlf2JptfRhcm5YhRuSAPDevTGqz2dFCmkhfebGTtaenm+Fa54gyqaV/xJkgbfF1vFxthdnkVH1hW0kXk6oPqb4SVdmX6eh5wzLPVKhlqsrEmVUknyO52GO8c4cVAJ1U1cCC7DUYsSACTEjrgHJ8bqooZNTaRyLJ09/WD4wFRzTuQ7AsSJvPUD5Hc2x0XkK1QflM/yFGLKSYWsPiBEH1g2+4wyyPGKtIBqi+8Q/8Ay0hDD/3T+D1wuymRdwIUc2wLAbeCZwRVrjL8khyNwjSot/lHxfXA862Xf/AnP1ctmdL7OpBDhYa14YbkYtztejSpD+1reYL6jedhpPwgW7nGezufbXrA5Tb0ANpjqd8HZvMWQotmHORYz0t19d8H1Gn0G+0el1vauk2WanTp1dZpFRCCASsbkiR6YymRJIjUmqJZWIUk9YUkn88JKWfrhbnWgteQQYmP5OFecyZLirSqGm4i1/sR+XWcawdrZxu2yzRuBboNvrhDx3LMqEmugMiBGmT2NzNsBp7QVAj0nGp4gMLTInbvuLYFSsrrEagV238bnrgT5FDVFt2dytKsN4HeTP2/m2Cv6zQeZtJI6Ex9cfcMzCmmLSRynVMgjob/AMnFzqrdBbGEpK9n1IReOv5KMxU94AtUtyg6SCBPaTG3884Mp5BlowpKsyn4oP8A/NvniyuMuyEqyiT6FTawAWT6HCZ8yRsTbY9v2vjec4nyuj7LZArT0gy6fEniTBB+lt7HHUckiAdQ6gX+3UemD8pmFqQpsw6zef0OD+HZkUnL1Rsl2Ci4BkCD+Lb79sJT1YkkxHmatTUssykDqIkdJ+98WUW1EAnTMCQD9SAL/wCsd4jxha1RWtK72mx2kE3G/wB8d/q3WJYlGPxLAt4tA9MRK1dHOr0XNw2qWIRXcbSVIBHY6gLdIxXm8i2VjZXgaqZIIKH4SD33t9+hLyfFqyOssXRtmJOmOx7HpfA/tS5qurIVGkQR3O4897ecZzaemc0sbA8sqNVXVCUyeaNx5FoHpjXHhWUoL7x9ZF4ZnjqIICi9unnGATKVCR8ROrbTA8bm1sH57NuxCsYgAbzvtjlJqkSMkltDirxRZYUqSoJAB0gtYyDJkgnbA/EMo6gmsq87XLfEDufI+mHmU4JlxSSoyt8GokvAtvAHTpG/54so5vJgAJ7u9vhO5HUxPiR+uHlE0cH5M77P1RlmDKkqwKhdJ3N5HeL+mK+O+0DVnC6iKY/DphdQtMHe0b+YjDP2t4krpSRGLlWmAdlaRI+fTCY5JHp66cnexg7dDF8BTqewybXsT0RogmQoJBMgRP5YPo5RaSl6s02MadRAn/1G57z0wbwfjNOhl9LNHMSF7ki1+vXCc5k1SfeANqsQwkdh6RaMWXKr2tHNJJNPZHilf3jFWJdidQJOwiIAAAjbecG8O4c9Q3p1iIIGlOoEgSYAEb3wv4TQShXptMw4MiTFxb6bY2eY9saCvASpUUuTqJgXEAEDZvNtownyR/xOilVtiPNezVSrMJpQ/wD7GE332J84zmZy3uarUOqC1twdiO4m0+MbXN+0VUKRTy8bEM28T8QG+MvmMxqqTULFi0mVIJn4dQBt2t36zgOeWiTUfAPw6iTmED/BIAHRgSJv9fOPQKuUytIty0RfckN9CcYkZRi/undQgM+7GrUrECwKgldwb269MczuTC02NQXmOW5iLNeLdDb5Yjk6RYSxvRrON8XoGjXpI5OpYGlDHqwHi++MY+TAXUn90RcqbL/9QZ/bHMvUYc6CAQBIK3jYnvi6qWLe90kNtrWwaP8AIE79J7bHATYZTz2yOR4hURAtOqFRyNc91kgTc7995xRxXJVWYVWqaw0xB9ZEQI3n54pzeb1MddPRUtdTKsp8E77XwZlEHK5JBFjHbtBt9saRyTtETs5wTL66qIxlSwEDf/n98M+KVMvRZqdNS9QWu45TP0J3tgSosm4vEAixHoRed/rirLZdUblUKZ7dfPzxrt7ZomkqogrMxHUAkkbb7yP2wHxBqiCVps8XMdL+MPTknHvOmiAw8Mbbb9MX5ZadL3xqDlWCtWDaDfSIvIPbpjnFAxsyGer1SFVZU7kTEi1x49CcEZeowvF4ibT1wxznEwzSugibEDefB2+2E+flAWVTBMnSCYPf0wYNrVA6GFfUgUyIIJI/m3yx2pmiVC/OY8gCMCZUOwEQZANiCOYSJvAMdNxj50hhqIBA2NjY/hP86YHc9nZbG+UoPUEojNabKTtvhqnAKppqRYknUGMAf4nrO5nBHs5mBToKGJEqRbyTHywY3FwGMIGBiNQkgiDc9ZiPQ40zb6N8UY32q4S9JVMqSCRInl8g74V5CuwOkwSAQbG8bHyfzxqeL5StmKheyr0ABtO9tsTynC6VNW1gF55HLxpHUadjPfBcW+zJq5aBPZuhTSvLnVKMTT0tM20GADquTAGNnlsyL6KDQSbrR2M/CdbAz8ugxmaeYpo2oNDRErMx2kR4x3+ultQRyYiZP53JxXA19R1Rm88rpVCgEhmP0MwR0jE8wrIdJBB7NbfDM5OV1e9UtFkEsfQwCB1644vCqz70zvJ1fY3uLg38eMT09GWNgOVALQQCLGO46x9PvjVAUa6lCGKgTrLAE7WIEXGMlUPunZSFJEgzFp6T+oxdk8yRzDobj0Nvv9MXjS6InWgvOcJpUn/t6oYDdpgifsZ+2BleJA2O69/I84GfiB1EMWMGBJMx5MX6384nTqtIgEwZtc+uK8os60ws0HVDKvptMghfE/OMQpVIvJHUXJg+J/l8aP2i4sgoldQ1ONKTaWO0QN+vrjMcJRqX9ym01FMtIki/Y2K2xYvLZrJKPkYUctrQka2fooRj8yYjvirPcMq00NR6ekAXNpgR0v4+uNJwr2mLjSwg+LWHbzhdxn2h/sOAFZjIPMLKewPUC3zOBOdaZ1RrbEozzuI1EADYEi3gYpDspJiQt2MHv438/XAtGuAdM7etx67Th7kHldxb+Xx5ZOmZfqIZXi9ZaLIASm7AEwQf8lU3F+p64X5mnUVfeUyEY/EBIkdbE38YOzFJhekYOzKvLqFjBg37/wAGF+VqnXzQQpNmBPexGNck+9hBM5mBChid5Inf+TiylmtI1X09+09/ni2vwtXZ6jaVLXAWYn06T4xfRyaBSL329f5OG4WuhKLBs5nbponmUloi9yIuZ7dOgxdkaxDRMlug/KJnf88WrRURYW7/AO/ODUytTWx2ZRrPpvPbCUCqPyU1cxTJDBHWO53O4MEA9bKZ+2KM0oqMupTTqRy1EG57HofQ4nnKRA5TqLJPLeJmxF7+POE+X4rWqkiqVOkDTCwPJPmQMT07ltnPuhutKCrlj7wWkWkfrfvi53Yib23Pz69sM+H8LZkMuiBl1BibiBMep23xaj0KrsodpIVSFAhgBvJE7+mLXGh4irLBiHVY+GTbot7dsXDKnQktCuGdd4kW27nafOHYy+WoKGZEMMCSxJkQJGmTb674jkeN0mSoVhQEYQqg3Jso7CbTaIxXyJFx+WYjOPmhVSmvLTcSZUD/ANrkT/zh1w/hra+V1I+IEyJvcQPl2xRUKk1KjVCzCTBIAWBMaZ2E7+cW8NzgUnTBUC5F4+fbGEueV66CqUvof1MjTQNrbUGdGYoukrJPKCT0x1stlUXWUmAxJdviAuN+XYHbGazNStUqalbXqMRYaYG3pb12xzimRVqRD1Dt+G5i2+Hm7vwVy+EMl42CaTIopaVEhUPQzzGPi87XwVx2oKymYbUZIPWd9sZfKCmrLJeAAAs2M9T32HXphr79IMLDTv47Yii5bR0ZOnYFT4bTBst+wJ/LbDTI5DSOQBJJJBkg29QV/Lxgds22kAADyPPft8oxU9Z4gkwT1xpDja7YUqDmpJBMQO62BPnpOIKaFtSlo2sDv647W4XUVNRKgQCFLXMzsPltvcYAqPWp6WRWEm3Kb+Ra/XCcYrdHDj+pn4aLGwALE7AQB8hAxM+/jZKY+WM7V4w5cSxJmI2OLKTe8mKgBBnmkztyyNvXEUldS0TIbZimdIapWMEwNPWPS2BgaI2VmPkwMMXyiNSpoCZBJPwg3An1Egx64G/oKaglm0wYEkX8+O0fw6a8Muyh87B5URfUTi2lTr1BIWoR3UED7AYvyPDkzat7t2UoeaEBJBtYn9sTr8NzOX0rRzBAIJIqsIF9gFuCd+1sZPn48sE9/AsJVfgcZridKny6kuFJKQAsTIIJkm+F+Y43TKSpZhO/52nyMZapSQhTZWvMEkz+x7HFtOvMDTJBtFj5274yanLwNcsk9CCtmWLuWHNqM2jc9YFptfDDI5oi9iNiD2/10OGeZyL1rGlYbdD6EyCcD1wCqqQF0yo0xNu/f/nDcJNfBhi7uzqATIAnyB9DOGPCqa6mI0gEbEQV2EAxJHqf9qciCGIa6nY+f3H64MMq1jfoRv4BHTG0drfZydBXHuGe8TyjAgD1k32+e+FTcuhlbccrj7g9O3r8sPcvWMc3+x/rAfF1UAaog9O4/TffzgqSivobp7AxU5gwhT1jv3HbribspYsyqxNpAF/3wfwmnT93XqMgqBFLiTGkdRHWLesYz2VzOpVP595/n2wOVpx0F9IMaihB5FHUx8un0wbmsq9LSW5dQtHax2+mL+BZbLtTJqliwaFCmBFpnzjSZSjl4OimiwD8Vzva/U46M4LXkcY2ZbLVC34T6wY+uwwp4txILWSkUgt+MmBHX1HzxtvaDiyBWXWh1CbWm6gRbbeTNoG82zWZopUgxdZKm9mHoL+nXGLcY8idaDKNdF3CMqzwShZbjcDwL4cZHhwZUGtFZahlxBERtFiRjNPn3o06dP4dTGSCIIFwsnaThjwjirLU1U91uDuBvG9j/wAY0lytNUO42E8TylGkoqOWdnLcoGkWPSxtcTgbJcQhydwRBuTY/pYYW8fXMVKlNlDOF1SLD4oM9OuBMtTrMXYpoC20loLE9vpvffAllOnEDl7tGv4/xWlSpg25lAhFNiREeuMvSpq8heUg2JG8Xv3GCMssA85A/wALmbXvsMdoBUJ0ruZPX6A2+WEozbvorbdFPE+JVEFNeZVC6TFwSABv9bYq4cS0Msqe5t32m5g9sHpmDq1AbmYv8sV1Qxmdz37/APOE+NuOyO27ZXmQjuWY83+XX1B9TgfI5RgagLiG2a8kA2nphHlOIM9ciTpAPKbXAuDHWcafJUHcciMYMfTudtsWHE4r3Eir2coCBzMWbvsI9OvTfsPOO5eEPKALzb7Y0VPhyldK0rkAFi+xm5hQehE+MU0eACF1VSSTGlREfmb26YaUENQfwLspl6rmUBJPaOv5YXcVouVZBIcC3een88419ChRCMq6jDxBcxHUFZF/li8MESqqhRFmssyvSwF53gY7NeBem2eTcAckNO5YDm8+ekfvjecI4RUemlY6NBIFyeonoNsZQmkTqp6RJluxI7r09P3xquF8ep08qoKkshEmJgDv2XElyoHHj02Os7w9WV1JQBDb3SRM7nVJ7Y7/ANBor72KTHQoPO1xMXiwNz2wnqe1/vPeaFHMZKggao+GJ/l8DVPaFihFdGBcctRWIidgfI6TvjN8ng0UoI1bgUzyikuqkAdIHWPTmwk9qK61UREq/wBxVFjHKYMADci4vjI5hqtMhmZq1MfiUkEDyAfuMWVBRrpNJgHiRJv6E9evbEUrB6qaqhdXzlT32mqgVgtmH4otM9d/XF9RmHwRJBuTF9xtb5+MRfL5ooC9MsFuDYn7Ek4i8hQRAvHrH6j98TkTT2Y+AjJcQb3iqCSygTEmO+NPTKVrVFDEbSB88ZeiU1arrU7jr4PfDFOLUkXmIQgyQZIYeDvMdMKG3cf2LBryaakoQQlhGwt9hiL1AN4HrjIpx6oamotyzt0jDriCZerBYSe6yPv1xpGmx5WtBVDh1O5WlWqACNRXQAx2ux2iMOUyVUFgtPL0NI1Q7s5t0HQk9sY72p47VzLvTps6UwRqUtuQNyBv03wJ7O+0lShU93UOtWte5BJFxP8AL4V30NKN0barR0IzPmWAKs5CAINRi1t58YWZbieRAaKMloguSxUzc+Zthb7T5upV92kk00BCgLeTuSR8sJ6GXqGwQ+psPrjB8jfTBKVSpIf+1S+/r06lP3aIy308oABiyzvF/wBsQ4sadMrUVTzwDUk2A2+Z84oTKNC85BHbz0H874mHFIx8St8Sm5n/AC/1iLkTdM5slRzFxfm6Anf/AFhfxSlWdtSrqUQIkcn+VjuJ/m2GmRSkzEU4iIvYgiIYE72BxaqHc2K7HeR2IxpxQSi0FqynJcO/skPtUBDQfFh8pnCf/o9Wn8MOLCdW4Ebg7HGlyrqsmN72P6YFz3FqZPu1+LyDtg4utCajQkylU0DUaq+mSNIBJlRA+u/TrvhzR4gjqYk7SYMd+18CAgm4se+3zwtpVyoIZrhuhnrYekWgHGcuLJX5CnQdxPhxqH3iPBA63EemBchmQZl1JmJBgbAyvXB1GpBuC2q0AxJPmO+KstRCpCqAuqe9yPrt+WFx8blCpFrYVRUOSrDUp3Vrg9t9ojA1TMjLkKqhAQW3AHyHfDXMcGKIzVHRSFDBSw1NO0Dv4wDQoFzHuy48An740hxKKaYqvoVZfi/vajotgPxTvfr4nrhpT5iL7+cKG4b7mqXWAjC4BnSZFj4/LG64DlFOWWrpWwgkxuT6TaO/U4ScEvaXjTaAv+jqVJWp7x4B0orN0lpIkCDA7YjlvZ3MPo5Aocwpci94O0kRhpR9oTrIBgHkkW5T8VjPSbem2LDxWmukswYKbqZjckruRf074PrJ9DUV8kMnwk0kealPUGAgLqJg7gkxAPjBLcHoM7kq9XkmTy36kgaRG+EGe45NViimN9MWUHpHadMehxXnPaCo6MQdJiCVaLdrdD+uC+UvsSsT8R4N/deooUEEiB1FxfsdsN/Z3PpSpMKjaTqMAiSeUD5Xm/ae+F2UprU5wzNF2BMb9r3P8nAvEFGvlEckEHqRtPnrHnxgKcqpmSlirSNbmPaejTZSVJ0iCDsSdtz3wi4rxjMMoNBY0GQepPp4wvRGCQyzTiNDC4v0J6ASfGn54Y5fhjUkJU6huF1A28Hr9cc/UW0iS5JMRZTjjBoeVd1MEd/xA9r9sOeE5ptJAJgmfWRimi9GraoGETsR3v8A+QmTt+2KqNMU3Ogtob4dRBttvv8AXvitqS1phjJ/IRnctSdghUamM8tjI6yMV5rg7qA9JnRx3khvBA2PoPljnEsqSspE9pifTzhNS4vXPK7tymCGkGB18mR98dGGuyNq9j/g+TyzIzV101eml9AU9ypWD5jf7449VkmFFRIuBJnbZjA2m1zgXKZX3qtIDpBJkwY8XEnFJpGmJvVpgaZB50B8fij6+Mc5LyiqkFV6yD/tIaR6SYDeq3/Q4CrZKlUaR/bqDeLT5I6jyMQymVosQQ5ALbAiG9ex8YvzHDqh02aoLwRyst+5gfltviPbtEdMEr8Sq5ZilMqV3vDb/wA6d8X1abVdLMIbbaBeTYzb54nmPZmpUN2C+Sb/ADAset7YcZP2bqtpCGo2noikg+u9vGNZJySIl4ZmPdkAQCStgIvb8/1xdVNIkLmJUGRItH83xv8AKewVdm1+7Ckzd2j1sCfyw2p+xapetXpp4AH5kj8sSMGndlUKPJc3w0U5am+unEib2/nXAeSz1VQfdXX/ABOw9Mel8c4XlMvo/pyXN9YAsJiIAAHfGP4z7O0WOum3uiTcaSQfkNj9sOL2y4VtHzhUqNpgTvf+RilvdaxULAt0G4JAmfUYZ5zh2W16mUlvJYz6j4TixHQEhUUAmTCgS3eO/nHnl7VbOoGyOdZjZTp7sCBue4/3gwBz+JR/6qWOBcxQqo5Dne6zcx5iwwVlWTRLhmg7AgD9cd6Syo4i+YCK27alK87DrBsoBg2GE6nYz5+uC+Ik1HC06YUKs2NzPeTj5eGkKrM1iSCo3EXkHbGr40tIlNgquZN4jDKjnRpGokmYA/X0xChRpg3DEQRE7nvsYwaOBpUou9JiGUXndT08MPvi04lxaOZatb9sK8/aoRtqhgZ69R4FsXUkq/8AbeabGeZSD6ddvBGDfdBQuq5Xv17+k4y4YNSeyVYsWJUAEyTpIDQY7E7jbDDieWXRY6TIuepHSZ64syOaFKolMHUrSwtdZtv0Mxtvgf2r4V72KqnmS5E2IG5A2Bw6d/CFVJgHDMtoUqjEmZIJM9Lj/WGGSqoXUMpPSAYJP7/thbQcjSJhhsfTv8t++CNWoFxYqYYfr+WPS1RyZ6Lkcpl5VqNGkAU+J21XtJ6wb7YCqcRpU2AqPAK/gEwegO8X64xv9dA0am+Rj74+puknUCVO14MmYvjyzls09Wui5+J0zKqA3MbjYi8jyf8AeFdDjVT3hoTppyVUD6777/riyhldMss8sAgnck79pmPrgutkqbOtRwwIEmG6gRMdotA2jEikrXyYqb6LMs9gev8AJ9MQzFemGgyqggyDHMeh6G98CVUVZUM8NFmvG+xnaw+mCctlkIZWMlhzSN5G/rjHDGRb8F2WRqtQ6SjaLSTceoi4IvhpwzKU+elXRDMlX96yhdtx369dsKEL0VpiodSFmCkWIP8Aj8wFPUWxXm82i6g6D+4ynrAAAFvNgcPUaSWyqmNKVbL04XTqOwDCRItMSOt8CZd2p1WgEBiWOu4jYRHwnx64HZCoHO2knkb0FlI6DyMBZzi6UyKYWYuw9Z6/Q9vyw47dxHaG3EnNQagQGAkSsi3cfiFtvJwH7Q8WSrTpplUCsIkpCwQDICjcEm2FPEeKsIdCANM7QfQ9Cdr4V0swzOGHxEza3nDipU7ZnKVvQf8A9TYTrHOLMOu1j6bfbE6PFWZdJABjlsd/0wDxXKHWrfje8d+m4xLh+TazMIUbbSSPnjo8cZb8gSGdfi7Ko1JBIMMuwPnC7LZguYY3OxG/17eMMX6g3B3GDeDrSQ2Uhj13/PbCcMI6HGNuhLn8xXpFHJaI02EDDv2Xyr5p1RV1Ft72GGVepSIgywO4i33wPkqooMWolqdvwnfwdj98BRlStHY0zdUPYwISXqUqZiSQLntJOm+Dv+mZCn8VV6h8bfYfrjAZTij1KgJM6yB9bef4Mb2n7Gvc1KqiBJ0gt+cY0jNPyLXg6eNZOl/2suu9i0E/qfvinM+2NWOQBe0D98B16vDqNb3JapUYfFMgDwIAmfXFfEvabLLTZcrQCsdnIErt6nv164R2ypuM5msdP9wk9BPqdrYzicZFWsKfvNAP43EKOt4E47nOKVavxuSQIDCzAeG3wsNFBaJi95Pzv8vpiNPwR2ehf/jKU01180gABkKJNp2JN59MVf8A+YoGp3YnoZBHrEDGEqVzgdqpwqYtH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300734" y="1384320"/>
            <a:ext cx="5639417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400" b="1" spc="70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Garten</a:t>
            </a:r>
            <a:r>
              <a:rPr lang="de-DE" sz="1400" b="1" spc="70" dirty="0" smtClean="0">
                <a:latin typeface="Arial Narrow" panose="020B0606020202030204" pitchFamily="34" charset="0"/>
              </a:rPr>
              <a:t>.</a:t>
            </a:r>
            <a:r>
              <a:rPr lang="de-DE" sz="1400" b="1" i="1" spc="70" dirty="0" smtClean="0">
                <a:latin typeface="Arial Narrow" panose="020B0606020202030204" pitchFamily="34" charset="0"/>
              </a:rPr>
              <a:t>Stadt</a:t>
            </a:r>
            <a:r>
              <a:rPr lang="de-DE" sz="1400" b="1" spc="70" dirty="0" smtClean="0">
                <a:latin typeface="Arial Narrow" panose="020B0606020202030204" pitchFamily="34" charset="0"/>
              </a:rPr>
              <a:t>.</a:t>
            </a:r>
            <a:r>
              <a:rPr lang="de-DE" sz="1400" b="1" spc="70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Park</a:t>
            </a:r>
            <a:r>
              <a:rPr lang="de-DE" sz="1400" b="1" spc="70" dirty="0" smtClean="0">
                <a:latin typeface="Arial Narrow" panose="020B0606020202030204" pitchFamily="34" charset="0"/>
              </a:rPr>
              <a:t> </a:t>
            </a:r>
            <a:r>
              <a:rPr lang="de-DE" sz="1400" b="1" i="1" spc="70" dirty="0" smtClean="0">
                <a:latin typeface="Arial Narrow" panose="020B0606020202030204" pitchFamily="34" charset="0"/>
              </a:rPr>
              <a:t>Wilhelmshaven</a:t>
            </a:r>
            <a:r>
              <a:rPr lang="de-DE" sz="1400" b="1" spc="70" dirty="0" smtClean="0">
                <a:latin typeface="Arial Narrow" panose="020B0606020202030204" pitchFamily="34" charset="0"/>
              </a:rPr>
              <a:t> </a:t>
            </a:r>
            <a:r>
              <a:rPr lang="de-DE" sz="1400" b="1" spc="70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26</a:t>
            </a:r>
          </a:p>
          <a:p>
            <a:pPr>
              <a:spcAft>
                <a:spcPts val="600"/>
              </a:spcAft>
            </a:pPr>
            <a:endParaRPr lang="de-DE" sz="1400" dirty="0" smtClean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400" b="1" dirty="0" smtClean="0">
                <a:latin typeface="Arial Narrow" panose="020B0606020202030204" pitchFamily="34" charset="0"/>
              </a:rPr>
              <a:t>Potenziale einer Gartenschau für die Identität Wilhelmshavens</a:t>
            </a:r>
            <a:endParaRPr lang="de-DE" sz="1400" dirty="0" smtClean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400" dirty="0" smtClean="0">
                <a:latin typeface="Arial Narrow" panose="020B0606020202030204" pitchFamily="34" charset="0"/>
              </a:rPr>
              <a:t>Profilierung des Selbstverständnisses als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400" b="1" dirty="0" smtClean="0">
                <a:latin typeface="Arial Narrow" panose="020B0606020202030204" pitchFamily="34" charset="0"/>
              </a:rPr>
              <a:t>„Stadt der Gärten“ </a:t>
            </a:r>
            <a:r>
              <a:rPr lang="de-DE" sz="1400" dirty="0" smtClean="0">
                <a:latin typeface="Arial Narrow" panose="020B0606020202030204" pitchFamily="34" charset="0"/>
              </a:rPr>
              <a:t>--  Kaleidoskop von Gärten unterschiedlicher Stilepochen:</a:t>
            </a:r>
          </a:p>
          <a:p>
            <a:pPr marL="266700" lvl="1">
              <a:spcAft>
                <a:spcPts val="600"/>
              </a:spcAft>
            </a:pPr>
            <a:r>
              <a:rPr lang="de-DE" sz="1400" dirty="0" smtClean="0">
                <a:latin typeface="Arial Narrow" panose="020B0606020202030204" pitchFamily="34" charset="0"/>
              </a:rPr>
              <a:t>Kurpark, Fr.-Wilhelmplatz, Stadtpark, </a:t>
            </a:r>
            <a:r>
              <a:rPr lang="de-DE" sz="1400" dirty="0" err="1" smtClean="0">
                <a:latin typeface="Arial Narrow" panose="020B0606020202030204" pitchFamily="34" charset="0"/>
              </a:rPr>
              <a:t>Brommygrün</a:t>
            </a:r>
            <a:r>
              <a:rPr lang="de-DE" sz="1400" dirty="0" smtClean="0">
                <a:latin typeface="Arial Narrow" panose="020B0606020202030204" pitchFamily="34" charset="0"/>
              </a:rPr>
              <a:t>, Rosarium, Bot. Garten …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400" b="1" dirty="0">
                <a:latin typeface="Arial Narrow" panose="020B0606020202030204" pitchFamily="34" charset="0"/>
              </a:rPr>
              <a:t>„Grüne Stadt am </a:t>
            </a:r>
            <a:r>
              <a:rPr lang="de-DE" sz="1400" b="1" dirty="0" smtClean="0">
                <a:latin typeface="Arial Narrow" panose="020B0606020202030204" pitchFamily="34" charset="0"/>
              </a:rPr>
              <a:t>Meer“  </a:t>
            </a:r>
            <a:r>
              <a:rPr lang="de-DE" sz="1400" dirty="0" smtClean="0">
                <a:latin typeface="Arial Narrow" panose="020B0606020202030204" pitchFamily="34" charset="0"/>
              </a:rPr>
              <a:t>--  freiraumplanerisch geprägte Stadtstruktur:</a:t>
            </a:r>
          </a:p>
          <a:p>
            <a:pPr marL="266700">
              <a:spcAft>
                <a:spcPts val="600"/>
              </a:spcAft>
            </a:pPr>
            <a:r>
              <a:rPr lang="de-DE" sz="1400" dirty="0" smtClean="0">
                <a:latin typeface="Arial Narrow" panose="020B0606020202030204" pitchFamily="34" charset="0"/>
              </a:rPr>
              <a:t>„Grüne Netze“, Maade-Grünzug, große Kleingartenkolonien …</a:t>
            </a:r>
          </a:p>
          <a:p>
            <a:pPr marL="266700">
              <a:spcAft>
                <a:spcPts val="600"/>
              </a:spcAft>
            </a:pPr>
            <a:endParaRPr lang="de-DE" sz="14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400" b="1" dirty="0">
                <a:latin typeface="Arial Narrow" panose="020B0606020202030204" pitchFamily="34" charset="0"/>
              </a:rPr>
              <a:t>Ergänzung der maritimen Prägung </a:t>
            </a:r>
            <a:r>
              <a:rPr lang="de-DE" sz="1400" b="1" dirty="0" smtClean="0">
                <a:latin typeface="Arial Narrow" panose="020B0606020202030204" pitchFamily="34" charset="0"/>
              </a:rPr>
              <a:t>durch Häfen</a:t>
            </a:r>
            <a:r>
              <a:rPr lang="de-DE" sz="1400" b="1" dirty="0">
                <a:latin typeface="Arial Narrow" panose="020B0606020202030204" pitchFamily="34" charset="0"/>
              </a:rPr>
              <a:t>, Wattenmeer und Strand</a:t>
            </a:r>
          </a:p>
        </p:txBody>
      </p:sp>
      <p:pic>
        <p:nvPicPr>
          <p:cNvPr id="9" name="Picture 2" descr="https://www.wilhelmshaven.de/Bildarchiv/Kultur/Sehenswuerdigkeiten/Prinz_Adalbert-Denkm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995" y="1412875"/>
            <a:ext cx="2593182" cy="17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018" y="4901945"/>
            <a:ext cx="3042158" cy="16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https://www.wilhelmshaven.de/Bildarchiv/Kultur/Gruenanlagen/Kurpar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995" y="3181309"/>
            <a:ext cx="2583879" cy="172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https://www.wilhelmshaven.de/Bildarchiv/Kultur/Gruenanlagen/069-IMG_598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" t="-1551" r="-359" b="18128"/>
          <a:stretch/>
        </p:blipFill>
        <p:spPr bwMode="auto">
          <a:xfrm>
            <a:off x="6299995" y="4903895"/>
            <a:ext cx="2593181" cy="16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s://www.wilhelmshaven.de/Bildarchiv/Kultur/Gruenanlagen/Bootshaus_am_Stadtpar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" y="4895497"/>
            <a:ext cx="2424338" cy="16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307975" y="4644145"/>
            <a:ext cx="34483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</a:rPr>
              <a:t>Fotos: Stadt 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</a:rPr>
              <a:t>Wilhelmshaven, Stefan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</a:rPr>
              <a:t>Anthek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</a:rPr>
              <a:t>, Rosarium 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</a:rPr>
              <a:t>Wilhelmshaven</a:t>
            </a:r>
            <a:endParaRPr lang="de-DE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62514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32</a:t>
            </a:fld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291624" y="587112"/>
            <a:ext cx="61525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Fazit: Effekte einer möglichen Gartenschau im Stadtpark</a:t>
            </a:r>
          </a:p>
        </p:txBody>
      </p:sp>
      <p:sp>
        <p:nvSpPr>
          <p:cNvPr id="9" name="Rechteck 8"/>
          <p:cNvSpPr/>
          <p:nvPr/>
        </p:nvSpPr>
        <p:spPr>
          <a:xfrm>
            <a:off x="288032" y="206405"/>
            <a:ext cx="5868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Der Stadtpark als Ausstellungsraum und Thema einer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  <p:pic>
        <p:nvPicPr>
          <p:cNvPr id="10" name="Picture 2" descr="W:\PROJEKT\FB61-99\W6199-Datenaustausch\GGS-FB63-FB61-TBW\TBW\Stadtpark\Drohne\Stadtparkkanal_Bootshaus_Feb_20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r="18683"/>
          <a:stretch/>
        </p:blipFill>
        <p:spPr bwMode="auto">
          <a:xfrm>
            <a:off x="4572000" y="1225549"/>
            <a:ext cx="4318099" cy="527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/>
          <p:cNvSpPr/>
          <p:nvPr/>
        </p:nvSpPr>
        <p:spPr>
          <a:xfrm>
            <a:off x="301148" y="1303015"/>
            <a:ext cx="376679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300" dirty="0" smtClean="0">
                <a:latin typeface="Arial Narrow" panose="020B0606020202030204" pitchFamily="34" charset="0"/>
              </a:rPr>
              <a:t>Ambitionierte Umsetzung von ohnehin dringend erforderlichen Maßnahmen in der wichtigsten Parkanlage der Stadt.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300" dirty="0" smtClean="0">
                <a:latin typeface="Arial Narrow" panose="020B0606020202030204" pitchFamily="34" charset="0"/>
              </a:rPr>
              <a:t>Primäre Zielsetzung: Dauerhafte Verbesserung von Freizeitinfrastruktur und Lebensqualität für die Bürgerschaft.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300" dirty="0" smtClean="0">
                <a:latin typeface="Arial Narrow" panose="020B0606020202030204" pitchFamily="34" charset="0"/>
              </a:rPr>
              <a:t>Effekte für Stadtmarketing und Tourismus:</a:t>
            </a:r>
          </a:p>
          <a:p>
            <a:pPr marL="361950" lvl="1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300" dirty="0">
                <a:latin typeface="Arial Narrow" panose="020B0606020202030204" pitchFamily="34" charset="0"/>
              </a:rPr>
              <a:t>Der Stadtpark kann </a:t>
            </a:r>
            <a:r>
              <a:rPr lang="de-DE" sz="1300" dirty="0" smtClean="0">
                <a:latin typeface="Arial Narrow" panose="020B0606020202030204" pitchFamily="34" charset="0"/>
              </a:rPr>
              <a:t>als </a:t>
            </a:r>
            <a:r>
              <a:rPr lang="de-DE" sz="1300" dirty="0">
                <a:latin typeface="Arial Narrow" panose="020B0606020202030204" pitchFamily="34" charset="0"/>
              </a:rPr>
              <a:t>eigenständige kulturhistorische und zeitgenössische Sehenswürdigkeit profiliert werden:</a:t>
            </a:r>
            <a:br>
              <a:rPr lang="de-DE" sz="1300" dirty="0">
                <a:latin typeface="Arial Narrow" panose="020B0606020202030204" pitchFamily="34" charset="0"/>
              </a:rPr>
            </a:br>
            <a:r>
              <a:rPr lang="de-DE" sz="1300" dirty="0">
                <a:latin typeface="Arial Narrow" panose="020B0606020202030204" pitchFamily="34" charset="0"/>
              </a:rPr>
              <a:t>Stärkung des Stadt-Kultur-Tourismus durch Konturierung neuer Erzählstränge zu den Parks und Gärten der Stadt.</a:t>
            </a:r>
          </a:p>
          <a:p>
            <a:pPr marL="361950" lvl="1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300" dirty="0" smtClean="0">
                <a:latin typeface="Arial Narrow" panose="020B0606020202030204" pitchFamily="34" charset="0"/>
              </a:rPr>
              <a:t>Das Marketing der Gartenschau kann auch als Plattform für die „Maritime Erlebnisstadt Wilhelmshaven“ genutzt werden. Ziel: Gartenschaubesucher werden zum wiederholten Besuch animiert.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300" dirty="0" smtClean="0">
                <a:latin typeface="Arial Narrow" panose="020B0606020202030204" pitchFamily="34" charset="0"/>
              </a:rPr>
              <a:t>Gartenschauen sorgen i.d.R. für einen deutlichen Schub bei der Identifikation der Bürgerschaft mit ihrer Stadt, was durch eine Einbindung in die Vorbereitung und Durchführung noch gesteigert werden kann – i. S. v. „Wir präsentieren unsere Stadt“</a:t>
            </a:r>
          </a:p>
        </p:txBody>
      </p:sp>
    </p:spTree>
    <p:extLst>
      <p:ext uri="{BB962C8B-B14F-4D97-AF65-F5344CB8AC3E}">
        <p14:creationId xmlns:p14="http://schemas.microsoft.com/office/powerpoint/2010/main" val="423367129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33</a:t>
            </a:fld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297184" y="782221"/>
            <a:ext cx="4130800" cy="497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 smtClean="0">
                <a:latin typeface="Arial Narrow" panose="020B0606020202030204" pitchFamily="34" charset="0"/>
              </a:rPr>
              <a:t>Machbarkeitsstudie Landesgartenschau Wilhelmshaven 2026</a:t>
            </a:r>
            <a:endParaRPr lang="de-DE" sz="1200" dirty="0">
              <a:latin typeface="Arial Narrow" panose="020B0606020202030204" pitchFamily="34" charset="0"/>
            </a:endParaRPr>
          </a:p>
          <a:p>
            <a:r>
              <a:rPr lang="de-DE" sz="1200" dirty="0" smtClean="0">
                <a:latin typeface="Arial Narrow" panose="020B0606020202030204" pitchFamily="34" charset="0"/>
              </a:rPr>
              <a:t>Zusammenfassung der Konzeption Stand  </a:t>
            </a:r>
            <a:r>
              <a:rPr lang="de-DE" sz="1200" dirty="0" smtClean="0">
                <a:latin typeface="Arial Narrow" panose="020B0606020202030204" pitchFamily="34" charset="0"/>
              </a:rPr>
              <a:t>03</a:t>
            </a:r>
            <a:r>
              <a:rPr lang="de-DE" sz="1200" dirty="0" smtClean="0">
                <a:latin typeface="Arial Narrow" panose="020B0606020202030204" pitchFamily="34" charset="0"/>
              </a:rPr>
              <a:t>.06.21</a:t>
            </a:r>
            <a:endParaRPr lang="de-DE" sz="1200" dirty="0">
              <a:latin typeface="Arial Narrow" panose="020B0606020202030204" pitchFamily="34" charset="0"/>
            </a:endParaRPr>
          </a:p>
          <a:p>
            <a:endParaRPr lang="de-DE" sz="1200" b="1" dirty="0" smtClean="0">
              <a:latin typeface="Arial Narrow" panose="020B0606020202030204" pitchFamily="34" charset="0"/>
            </a:endParaRPr>
          </a:p>
          <a:p>
            <a:endParaRPr lang="de-DE" sz="1200" b="1" dirty="0">
              <a:latin typeface="Arial Narrow" panose="020B0606020202030204" pitchFamily="34" charset="0"/>
            </a:endParaRPr>
          </a:p>
          <a:p>
            <a:r>
              <a:rPr lang="de-DE" sz="1200" b="1" dirty="0" smtClean="0">
                <a:latin typeface="Arial Narrow" panose="020B0606020202030204" pitchFamily="34" charset="0"/>
              </a:rPr>
              <a:t>Auftraggeber</a:t>
            </a:r>
            <a:endParaRPr lang="de-DE" sz="1200" b="1" dirty="0">
              <a:latin typeface="Arial Narrow" panose="020B0606020202030204" pitchFamily="34" charset="0"/>
            </a:endParaRPr>
          </a:p>
          <a:p>
            <a:endParaRPr lang="de-DE" sz="1200" dirty="0">
              <a:latin typeface="Arial Narrow" panose="020B0606020202030204" pitchFamily="34" charset="0"/>
            </a:endParaRPr>
          </a:p>
          <a:p>
            <a:r>
              <a:rPr lang="de-DE" sz="1200" dirty="0">
                <a:latin typeface="Arial Narrow" panose="020B0606020202030204" pitchFamily="34" charset="0"/>
              </a:rPr>
              <a:t>Technische Betriebe Wilhelmshaven</a:t>
            </a:r>
          </a:p>
          <a:p>
            <a:r>
              <a:rPr lang="de-DE" sz="1200" dirty="0">
                <a:latin typeface="Arial Narrow" panose="020B0606020202030204" pitchFamily="34" charset="0"/>
              </a:rPr>
              <a:t>Eigenbetrieb der Stadt Wilhelmshaven</a:t>
            </a:r>
          </a:p>
          <a:p>
            <a:r>
              <a:rPr lang="de-DE" sz="1200" dirty="0">
                <a:latin typeface="Arial Narrow" panose="020B0606020202030204" pitchFamily="34" charset="0"/>
              </a:rPr>
              <a:t>Abteilung Stadtgrün</a:t>
            </a:r>
          </a:p>
          <a:p>
            <a:r>
              <a:rPr lang="de-DE" sz="1200" dirty="0">
                <a:latin typeface="Arial Narrow" panose="020B0606020202030204" pitchFamily="34" charset="0"/>
              </a:rPr>
              <a:t>Freiligrathstraße 420</a:t>
            </a:r>
          </a:p>
          <a:p>
            <a:r>
              <a:rPr lang="de-DE" sz="1200" dirty="0" smtClean="0">
                <a:latin typeface="Arial Narrow" panose="020B0606020202030204" pitchFamily="34" charset="0"/>
              </a:rPr>
              <a:t>26386 </a:t>
            </a:r>
            <a:r>
              <a:rPr lang="de-DE" sz="1200" dirty="0">
                <a:latin typeface="Arial Narrow" panose="020B0606020202030204" pitchFamily="34" charset="0"/>
              </a:rPr>
              <a:t>Wilhelmshave</a:t>
            </a:r>
            <a:r>
              <a:rPr lang="de-DE" sz="1200" dirty="0"/>
              <a:t>n</a:t>
            </a:r>
            <a:endParaRPr lang="de-DE" sz="1200" dirty="0">
              <a:latin typeface="Arial Narrow" panose="020B0606020202030204" pitchFamily="34" charset="0"/>
            </a:endParaRPr>
          </a:p>
          <a:p>
            <a:endParaRPr lang="de-DE" sz="1200" dirty="0">
              <a:latin typeface="Arial Narrow" panose="020B0606020202030204" pitchFamily="34" charset="0"/>
            </a:endParaRPr>
          </a:p>
          <a:p>
            <a:r>
              <a:rPr lang="de-DE" sz="1200" b="1" dirty="0">
                <a:latin typeface="Arial Narrow" panose="020B0606020202030204" pitchFamily="34" charset="0"/>
              </a:rPr>
              <a:t>Bearbeitung  </a:t>
            </a:r>
          </a:p>
          <a:p>
            <a:r>
              <a:rPr lang="de-DE" sz="1200" dirty="0">
                <a:latin typeface="Arial Narrow" panose="020B0606020202030204" pitchFamily="34" charset="0"/>
              </a:rPr>
              <a:t> </a:t>
            </a:r>
          </a:p>
          <a:p>
            <a:r>
              <a:rPr lang="de-DE" sz="1200" dirty="0">
                <a:latin typeface="Arial Narrow" panose="020B0606020202030204" pitchFamily="34" charset="0"/>
              </a:rPr>
              <a:t>HNW Landschaftsarchitektur</a:t>
            </a:r>
          </a:p>
          <a:p>
            <a:r>
              <a:rPr lang="de-DE" sz="1200" dirty="0">
                <a:latin typeface="Arial Narrow" panose="020B0606020202030204" pitchFamily="34" charset="0"/>
              </a:rPr>
              <a:t>Homeister Neumann von Weymarn PartGmbB</a:t>
            </a:r>
          </a:p>
          <a:p>
            <a:r>
              <a:rPr lang="de-DE" sz="1200" dirty="0">
                <a:latin typeface="Arial Narrow" panose="020B0606020202030204" pitchFamily="34" charset="0"/>
              </a:rPr>
              <a:t>Schützenallee 41 b</a:t>
            </a:r>
          </a:p>
          <a:p>
            <a:r>
              <a:rPr lang="de-DE" sz="1200" dirty="0">
                <a:latin typeface="Arial Narrow" panose="020B0606020202030204" pitchFamily="34" charset="0"/>
              </a:rPr>
              <a:t>31134 Hildesheim</a:t>
            </a:r>
          </a:p>
          <a:p>
            <a:endParaRPr lang="de-DE" sz="1200" dirty="0">
              <a:latin typeface="Arial Narrow" panose="020B0606020202030204" pitchFamily="34" charset="0"/>
            </a:endParaRPr>
          </a:p>
          <a:p>
            <a:r>
              <a:rPr lang="de-DE" sz="1200" dirty="0">
                <a:latin typeface="Arial Narrow" panose="020B0606020202030204" pitchFamily="34" charset="0"/>
              </a:rPr>
              <a:t>Verfasser:</a:t>
            </a:r>
          </a:p>
          <a:p>
            <a:r>
              <a:rPr lang="de-DE" sz="1200" dirty="0">
                <a:latin typeface="Arial Narrow" panose="020B0606020202030204" pitchFamily="34" charset="0"/>
              </a:rPr>
              <a:t>Carsten Homeister</a:t>
            </a:r>
          </a:p>
          <a:p>
            <a:r>
              <a:rPr lang="de-DE" sz="1200" dirty="0" smtClean="0">
                <a:latin typeface="Arial Narrow" panose="020B0606020202030204" pitchFamily="34" charset="0"/>
              </a:rPr>
              <a:t>Mitarbeit</a:t>
            </a:r>
            <a:r>
              <a:rPr lang="de-DE" sz="1200" dirty="0">
                <a:latin typeface="Arial Narrow" panose="020B0606020202030204" pitchFamily="34" charset="0"/>
              </a:rPr>
              <a:t>:</a:t>
            </a:r>
          </a:p>
          <a:p>
            <a:r>
              <a:rPr lang="de-DE" sz="1200" dirty="0" smtClean="0">
                <a:latin typeface="Arial Narrow" panose="020B0606020202030204" pitchFamily="34" charset="0"/>
              </a:rPr>
              <a:t>Daniela True</a:t>
            </a:r>
          </a:p>
          <a:p>
            <a:endParaRPr lang="de-DE" sz="12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200" dirty="0" smtClean="0">
                <a:latin typeface="Arial Narrow" panose="020B0606020202030204" pitchFamily="34" charset="0"/>
              </a:rPr>
              <a:t>© Fotos HNW Landschaftsarchitektur, soweit nicht anders angegeben</a:t>
            </a:r>
          </a:p>
          <a:p>
            <a:r>
              <a:rPr lang="de-DE" sz="1200" dirty="0" smtClean="0">
                <a:latin typeface="Arial Narrow" panose="020B0606020202030204" pitchFamily="34" charset="0"/>
              </a:rPr>
              <a:t>Kartengrundlage der Grafiken:</a:t>
            </a: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306389" y="188640"/>
            <a:ext cx="51339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altLang="de-DE" dirty="0">
                <a:latin typeface="Arial Narrow" panose="020B0606020202030204" pitchFamily="34" charset="0"/>
              </a:rPr>
              <a:t>Impressum</a:t>
            </a:r>
          </a:p>
        </p:txBody>
      </p:sp>
      <p:pic>
        <p:nvPicPr>
          <p:cNvPr id="5" name="Picture 2" descr="C:\Users\gnadt.hilke\AppData\Local\Microsoft\Windows\Temporary Internet Files\Content.Outlook\UDFX0RHJ\SK2019_C20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80" y="5766775"/>
            <a:ext cx="3496063" cy="54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gnadt.hilke\AppData\Local\Microsoft\Windows\Temporary Internet Files\Content.Outlook\UDFX0RHJ\LGLN_20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347" y="5752812"/>
            <a:ext cx="1011725" cy="28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4552305" y="612451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 smtClean="0">
                <a:latin typeface="Arial Narrow" panose="020B0606020202030204" pitchFamily="34" charset="0"/>
              </a:rPr>
              <a:t>Quelle</a:t>
            </a:r>
            <a:r>
              <a:rPr lang="de-DE" sz="1000" dirty="0">
                <a:latin typeface="Arial Narrow" panose="020B0606020202030204" pitchFamily="34" charset="0"/>
              </a:rPr>
              <a:t>: Auszug aus den Geobasisdaten der Niedersächsischen Vermessungs- und </a:t>
            </a:r>
            <a:r>
              <a:rPr lang="de-DE" sz="1000" dirty="0" smtClean="0">
                <a:latin typeface="Arial Narrow" panose="020B0606020202030204" pitchFamily="34" charset="0"/>
              </a:rPr>
              <a:t>Katasterverwaltung, </a:t>
            </a:r>
            <a:r>
              <a:rPr lang="de-DE" sz="1000" dirty="0">
                <a:latin typeface="Arial Narrow" panose="020B0606020202030204" pitchFamily="34" charset="0"/>
              </a:rPr>
              <a:t>www.lgln.de</a:t>
            </a:r>
          </a:p>
        </p:txBody>
      </p:sp>
      <p:sp>
        <p:nvSpPr>
          <p:cNvPr id="8" name="Rechteck 7"/>
          <p:cNvSpPr/>
          <p:nvPr/>
        </p:nvSpPr>
        <p:spPr>
          <a:xfrm>
            <a:off x="306594" y="6278404"/>
            <a:ext cx="2286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 smtClean="0">
                <a:latin typeface="Arial Narrow" panose="020B0606020202030204" pitchFamily="34" charset="0"/>
              </a:rPr>
              <a:t>GVS © </a:t>
            </a:r>
            <a:r>
              <a:rPr lang="de-DE" sz="1000" dirty="0">
                <a:latin typeface="Arial Narrow" panose="020B0606020202030204" pitchFamily="34" charset="0"/>
              </a:rPr>
              <a:t>2020 Stadt </a:t>
            </a:r>
            <a:r>
              <a:rPr lang="de-DE" sz="1000" dirty="0" smtClean="0">
                <a:latin typeface="Arial Narrow" panose="020B0606020202030204" pitchFamily="34" charset="0"/>
              </a:rPr>
              <a:t>Wilhelmshaven</a:t>
            </a:r>
            <a:endParaRPr lang="de-DE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26044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291624" y="952272"/>
            <a:ext cx="42803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Was macht das Besondere des Stadtparks aus?</a:t>
            </a:r>
            <a:endParaRPr lang="de-DE" sz="1600" dirty="0">
              <a:latin typeface="Arial Narrow" panose="020B060602020203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83096" y="1484784"/>
            <a:ext cx="56570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Monumentalität der Kanalachse  --  unterstützt durch Baumreihen und Alleen</a:t>
            </a:r>
          </a:p>
        </p:txBody>
      </p:sp>
      <p:sp>
        <p:nvSpPr>
          <p:cNvPr id="8" name="Rechteck 7"/>
          <p:cNvSpPr/>
          <p:nvPr/>
        </p:nvSpPr>
        <p:spPr>
          <a:xfrm>
            <a:off x="288032" y="206405"/>
            <a:ext cx="5868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Der Stadtpark als Ausstellungsraum und Thema einer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271617" y="983294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latin typeface="Arial Narrow" panose="020B0606020202030204" pitchFamily="34" charset="0"/>
              </a:rPr>
              <a:t>Die Kanalachse ist das Gesicht des Parks!</a:t>
            </a:r>
          </a:p>
        </p:txBody>
      </p:sp>
      <p:pic>
        <p:nvPicPr>
          <p:cNvPr id="9" name="Picture 2" descr="W:\PROJEKT\FB61-99\W6199-Datenaustausch\GGS-FB63-FB61-TBW\TBW\Stadtpark\Drohne\Stadtparkkanal_Bootshaus_Feb_2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067" y="1797809"/>
            <a:ext cx="6298285" cy="472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7845778" y="6043354"/>
            <a:ext cx="12336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</a:rPr>
              <a:t>Foto: Stadt 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</a:rPr>
              <a:t>Wilhelmshaven - 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</a:rPr>
              <a:t>Naturschutzbehörde</a:t>
            </a:r>
            <a:endParaRPr lang="de-DE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3178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" t="12896" b="11167"/>
          <a:stretch/>
        </p:blipFill>
        <p:spPr bwMode="auto">
          <a:xfrm>
            <a:off x="4438650" y="916663"/>
            <a:ext cx="4447679" cy="2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297432" y="2190050"/>
            <a:ext cx="312244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dirty="0" smtClean="0">
                <a:latin typeface="Arial Narrow" panose="020B0606020202030204" pitchFamily="34" charset="0"/>
              </a:rPr>
              <a:t>Martin </a:t>
            </a:r>
            <a:r>
              <a:rPr lang="de-DE" sz="1200" dirty="0" smtClean="0">
                <a:latin typeface="Arial Narrow" panose="020B0606020202030204" pitchFamily="34" charset="0"/>
              </a:rPr>
              <a:t>Wagner 1913 über den prämierten </a:t>
            </a:r>
            <a:r>
              <a:rPr lang="de-DE" sz="1200" dirty="0">
                <a:latin typeface="Arial Narrow" panose="020B0606020202030204" pitchFamily="34" charset="0"/>
              </a:rPr>
              <a:t>Entwurf von Leberecht Migge zum </a:t>
            </a:r>
            <a:r>
              <a:rPr lang="de-DE" sz="1200" dirty="0" smtClean="0">
                <a:latin typeface="Arial Narrow" panose="020B0606020202030204" pitchFamily="34" charset="0"/>
              </a:rPr>
              <a:t>Rüstringer Stadtpark:</a:t>
            </a:r>
          </a:p>
          <a:p>
            <a:pPr>
              <a:spcAft>
                <a:spcPts val="600"/>
              </a:spcAft>
            </a:pPr>
            <a:endParaRPr lang="de-DE" sz="1200" dirty="0" smtClean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200" i="1" dirty="0" smtClean="0">
                <a:latin typeface="Arial Narrow" panose="020B0606020202030204" pitchFamily="34" charset="0"/>
              </a:rPr>
              <a:t>„Raumkünstlerisch </a:t>
            </a:r>
            <a:r>
              <a:rPr lang="de-DE" sz="1200" i="1" dirty="0" smtClean="0">
                <a:latin typeface="Arial Narrow" panose="020B0606020202030204" pitchFamily="34" charset="0"/>
              </a:rPr>
              <a:t>betrachtet </a:t>
            </a:r>
            <a:r>
              <a:rPr lang="de-DE" sz="1200" i="1" dirty="0">
                <a:latin typeface="Arial Narrow" panose="020B0606020202030204" pitchFamily="34" charset="0"/>
              </a:rPr>
              <a:t>vermittelt der </a:t>
            </a:r>
            <a:r>
              <a:rPr lang="de-DE" sz="1200" i="1" dirty="0" smtClean="0">
                <a:latin typeface="Arial Narrow" panose="020B0606020202030204" pitchFamily="34" charset="0"/>
              </a:rPr>
              <a:t>… Kanal Vorstellungen von </a:t>
            </a:r>
            <a:r>
              <a:rPr lang="de-DE" sz="1200" i="1" dirty="0">
                <a:latin typeface="Arial Narrow" panose="020B0606020202030204" pitchFamily="34" charset="0"/>
              </a:rPr>
              <a:t>der absoluten </a:t>
            </a:r>
            <a:r>
              <a:rPr lang="de-DE" sz="1200" i="1" dirty="0" smtClean="0">
                <a:latin typeface="Arial Narrow" panose="020B0606020202030204" pitchFamily="34" charset="0"/>
              </a:rPr>
              <a:t>Größe </a:t>
            </a:r>
            <a:r>
              <a:rPr lang="de-DE" sz="1200" i="1" dirty="0">
                <a:latin typeface="Arial Narrow" panose="020B0606020202030204" pitchFamily="34" charset="0"/>
              </a:rPr>
              <a:t>des </a:t>
            </a:r>
            <a:r>
              <a:rPr lang="de-DE" sz="1200" i="1" dirty="0" err="1">
                <a:latin typeface="Arial Narrow" panose="020B0606020202030204" pitchFamily="34" charset="0"/>
              </a:rPr>
              <a:t>Parkes</a:t>
            </a:r>
            <a:r>
              <a:rPr lang="de-DE" sz="1200" i="1" dirty="0">
                <a:latin typeface="Arial Narrow" panose="020B0606020202030204" pitchFamily="34" charset="0"/>
              </a:rPr>
              <a:t>; </a:t>
            </a:r>
            <a:r>
              <a:rPr lang="de-DE" sz="1200" i="1" dirty="0" smtClean="0">
                <a:latin typeface="Arial Narrow" panose="020B0606020202030204" pitchFamily="34" charset="0"/>
              </a:rPr>
              <a:t>er gibt </a:t>
            </a:r>
            <a:r>
              <a:rPr lang="de-DE" sz="1200" i="1" dirty="0">
                <a:latin typeface="Arial Narrow" panose="020B0606020202030204" pitchFamily="34" charset="0"/>
              </a:rPr>
              <a:t>den </a:t>
            </a:r>
            <a:r>
              <a:rPr lang="de-DE" sz="1200" i="1" dirty="0" smtClean="0">
                <a:latin typeface="Arial Narrow" panose="020B0606020202030204" pitchFamily="34" charset="0"/>
              </a:rPr>
              <a:t>Maßstab </a:t>
            </a:r>
            <a:r>
              <a:rPr lang="de-DE" sz="1200" i="1" dirty="0">
                <a:latin typeface="Arial Narrow" panose="020B0606020202030204" pitchFamily="34" charset="0"/>
              </a:rPr>
              <a:t>für </a:t>
            </a:r>
            <a:r>
              <a:rPr lang="de-DE" sz="1200" i="1" dirty="0" smtClean="0">
                <a:latin typeface="Arial Narrow" panose="020B0606020202030204" pitchFamily="34" charset="0"/>
              </a:rPr>
              <a:t>das Ganze.“</a:t>
            </a:r>
          </a:p>
          <a:p>
            <a:pPr>
              <a:spcAft>
                <a:spcPts val="600"/>
              </a:spcAft>
            </a:pPr>
            <a:r>
              <a:rPr lang="de-DE" sz="1200" b="1" i="1" dirty="0">
                <a:latin typeface="Arial Narrow" panose="020B0606020202030204" pitchFamily="34" charset="0"/>
              </a:rPr>
              <a:t>Mit dieser Wasserader ist der eigentliche Stadtpark fertig</a:t>
            </a:r>
            <a:r>
              <a:rPr lang="de-DE" sz="1200" b="1" i="1" dirty="0" smtClean="0">
                <a:latin typeface="Arial Narrow" panose="020B0606020202030204" pitchFamily="34" charset="0"/>
              </a:rPr>
              <a:t>. </a:t>
            </a:r>
          </a:p>
          <a:p>
            <a:endParaRPr lang="de-DE" sz="800" dirty="0" smtClean="0">
              <a:latin typeface="Arial Narrow" panose="020B0606020202030204" pitchFamily="34" charset="0"/>
            </a:endParaRPr>
          </a:p>
          <a:p>
            <a:endParaRPr lang="de-DE" sz="800" dirty="0" smtClean="0">
              <a:latin typeface="Arial Narrow" panose="020B0606020202030204" pitchFamily="34" charset="0"/>
            </a:endParaRPr>
          </a:p>
          <a:p>
            <a:endParaRPr lang="de-DE" sz="800" dirty="0">
              <a:latin typeface="Arial Narrow" panose="020B0606020202030204" pitchFamily="34" charset="0"/>
            </a:endParaRPr>
          </a:p>
          <a:p>
            <a:r>
              <a:rPr lang="de-DE" sz="800" dirty="0" smtClean="0">
                <a:latin typeface="Arial Narrow" panose="020B0606020202030204" pitchFamily="34" charset="0"/>
              </a:rPr>
              <a:t>Quelle</a:t>
            </a:r>
            <a:r>
              <a:rPr lang="de-DE" sz="800" dirty="0" smtClean="0">
                <a:latin typeface="Arial Narrow" panose="020B0606020202030204" pitchFamily="34" charset="0"/>
              </a:rPr>
              <a:t>: J. Hagedorn, M. Hoffmeister, A. </a:t>
            </a:r>
            <a:r>
              <a:rPr lang="de-DE" sz="800" dirty="0" err="1" smtClean="0">
                <a:latin typeface="Arial Narrow" panose="020B0606020202030204" pitchFamily="34" charset="0"/>
              </a:rPr>
              <a:t>Randig</a:t>
            </a:r>
            <a:r>
              <a:rPr lang="de-DE" sz="800" dirty="0" smtClean="0">
                <a:latin typeface="Arial Narrow" panose="020B0606020202030204" pitchFamily="34" charset="0"/>
              </a:rPr>
              <a:t>: Stadtpark Rüstringen – ein Denkmal?</a:t>
            </a:r>
            <a:r>
              <a:rPr lang="de-DE" sz="800" dirty="0">
                <a:latin typeface="Arial Narrow" panose="020B0606020202030204" pitchFamily="34" charset="0"/>
              </a:rPr>
              <a:t> </a:t>
            </a:r>
            <a:r>
              <a:rPr lang="de-DE" sz="800" dirty="0" smtClean="0">
                <a:latin typeface="Arial Narrow" panose="020B0606020202030204" pitchFamily="34" charset="0"/>
              </a:rPr>
              <a:t>Wilhelmshaven 1993</a:t>
            </a:r>
          </a:p>
          <a:p>
            <a:endParaRPr lang="de-DE" sz="800" dirty="0">
              <a:latin typeface="Arial Narrow" panose="020B0606020202030204" pitchFamily="34" charset="0"/>
            </a:endParaRPr>
          </a:p>
          <a:p>
            <a:r>
              <a:rPr lang="de-DE" sz="800" dirty="0" smtClean="0">
                <a:latin typeface="Arial Narrow" panose="020B0606020202030204" pitchFamily="34" charset="0"/>
              </a:rPr>
              <a:t>Fotos: Stadtarchiv Wilhelmshaven </a:t>
            </a:r>
            <a:endParaRPr lang="de-DE" sz="800" i="1" dirty="0">
              <a:latin typeface="Arial Narrow" panose="020B060602020203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91624" y="952272"/>
            <a:ext cx="42803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Was macht das Besondere des Stadtparks aus?</a:t>
            </a:r>
            <a:endParaRPr lang="de-DE" sz="1600" dirty="0">
              <a:latin typeface="Arial Narrow" panose="020B060602020203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00030" y="1323834"/>
            <a:ext cx="3856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Monumentalität der Kanalachse</a:t>
            </a:r>
            <a:br>
              <a:rPr lang="de-DE" sz="1200" b="1" dirty="0" smtClean="0">
                <a:latin typeface="Arial Narrow" panose="020B0606020202030204" pitchFamily="34" charset="0"/>
              </a:rPr>
            </a:br>
            <a:r>
              <a:rPr lang="de-DE" sz="1200" b="1" dirty="0" smtClean="0">
                <a:latin typeface="Arial Narrow" panose="020B0606020202030204" pitchFamily="34" charset="0"/>
              </a:rPr>
              <a:t>--  unterstützt durch Baumreihen und Alleen</a:t>
            </a:r>
          </a:p>
        </p:txBody>
      </p:sp>
      <p:sp>
        <p:nvSpPr>
          <p:cNvPr id="8" name="Rechteck 7"/>
          <p:cNvSpPr/>
          <p:nvPr/>
        </p:nvSpPr>
        <p:spPr>
          <a:xfrm>
            <a:off x="288032" y="206405"/>
            <a:ext cx="5868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Der Stadtpark als Ausstellungsraum und Thema einer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6804247" y="3127705"/>
            <a:ext cx="21687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de-DE" sz="1000" dirty="0" smtClean="0">
                <a:latin typeface="Arial Narrow" panose="020B0606020202030204" pitchFamily="34" charset="0"/>
              </a:rPr>
              <a:t>Pappelallee entlang des Kanals um 1930</a:t>
            </a:r>
            <a:endParaRPr lang="de-DE" sz="1000" dirty="0">
              <a:latin typeface="Arial Narrow" panose="020B060602020203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173465" y="6317263"/>
            <a:ext cx="38164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de-DE" sz="1000" dirty="0" smtClean="0">
                <a:latin typeface="Arial Narrow" panose="020B0606020202030204" pitchFamily="34" charset="0"/>
              </a:rPr>
              <a:t>Der Breite Kanal 1951</a:t>
            </a:r>
            <a:endParaRPr lang="de-DE" sz="1000" dirty="0">
              <a:latin typeface="Arial Narrow" panose="020B0606020202030204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473" y="3387189"/>
            <a:ext cx="4474855" cy="292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8245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4" t="19160" r="19623" b="27334"/>
          <a:stretch/>
        </p:blipFill>
        <p:spPr>
          <a:xfrm>
            <a:off x="5240701" y="642054"/>
            <a:ext cx="3643312" cy="330669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835" y="4086597"/>
            <a:ext cx="3673339" cy="244889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276872"/>
            <a:ext cx="2520517" cy="168034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9"/>
          <a:stretch/>
        </p:blipFill>
        <p:spPr>
          <a:xfrm>
            <a:off x="395288" y="4086597"/>
            <a:ext cx="4701645" cy="2441246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291624" y="952272"/>
            <a:ext cx="42803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Was macht das Besondere des Stadtparks aus?</a:t>
            </a:r>
            <a:endParaRPr lang="de-DE" sz="1600" dirty="0">
              <a:latin typeface="Arial Narrow" panose="020B060602020203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00030" y="1322184"/>
            <a:ext cx="32542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Monumentalität der Kanalachse</a:t>
            </a:r>
          </a:p>
        </p:txBody>
      </p:sp>
      <p:sp>
        <p:nvSpPr>
          <p:cNvPr id="12" name="Rechteck 11"/>
          <p:cNvSpPr/>
          <p:nvPr/>
        </p:nvSpPr>
        <p:spPr>
          <a:xfrm>
            <a:off x="288032" y="206405"/>
            <a:ext cx="5868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Der Stadtpark als Ausstellungsraum und Thema einer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297878" y="1582249"/>
            <a:ext cx="45621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dirty="0" smtClean="0">
                <a:latin typeface="Arial Narrow" panose="020B0606020202030204" pitchFamily="34" charset="0"/>
              </a:rPr>
              <a:t>Beeinträchtigung einer zentralen Besonderheit des Parks</a:t>
            </a:r>
            <a:br>
              <a:rPr lang="de-DE" sz="1200" dirty="0" smtClean="0">
                <a:latin typeface="Arial Narrow" panose="020B0606020202030204" pitchFamily="34" charset="0"/>
              </a:rPr>
            </a:br>
            <a:r>
              <a:rPr lang="de-DE" sz="1200" dirty="0" smtClean="0">
                <a:latin typeface="Arial Narrow" panose="020B0606020202030204" pitchFamily="34" charset="0"/>
              </a:rPr>
              <a:t>durch ungeregelten Gehölzaufwuchs am Ufer</a:t>
            </a:r>
            <a:endParaRPr lang="de-DE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72150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91624" y="952272"/>
            <a:ext cx="42803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Was macht das Besondere des Stadtparks aus?</a:t>
            </a:r>
            <a:endParaRPr lang="de-DE" sz="1600" dirty="0">
              <a:latin typeface="Arial Narrow" panose="020B060602020203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300030" y="1323834"/>
            <a:ext cx="32542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Monumentalität der Kanalachse</a:t>
            </a:r>
          </a:p>
        </p:txBody>
      </p:sp>
      <p:sp>
        <p:nvSpPr>
          <p:cNvPr id="9" name="Rechteck 8"/>
          <p:cNvSpPr/>
          <p:nvPr/>
        </p:nvSpPr>
        <p:spPr>
          <a:xfrm>
            <a:off x="297879" y="1583899"/>
            <a:ext cx="2952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Der verwunschene Abschnitt:</a:t>
            </a:r>
            <a:br>
              <a:rPr lang="de-DE" sz="1200" b="1" dirty="0" smtClean="0">
                <a:latin typeface="Arial Narrow" panose="020B0606020202030204" pitchFamily="34" charset="0"/>
              </a:rPr>
            </a:br>
            <a:r>
              <a:rPr lang="de-DE" sz="1200" b="1" dirty="0" smtClean="0">
                <a:latin typeface="Arial Narrow" panose="020B0606020202030204" pitchFamily="34" charset="0"/>
              </a:rPr>
              <a:t>Schmaler Kanal</a:t>
            </a:r>
          </a:p>
        </p:txBody>
      </p:sp>
      <p:sp>
        <p:nvSpPr>
          <p:cNvPr id="13" name="Rechteck 12"/>
          <p:cNvSpPr/>
          <p:nvPr/>
        </p:nvSpPr>
        <p:spPr>
          <a:xfrm>
            <a:off x="5300547" y="1325528"/>
            <a:ext cx="3672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Kanalabschnitte mit unterschiedlichen Erlebnisqualitäten</a:t>
            </a:r>
            <a:endParaRPr lang="de-DE" sz="1200" b="1" dirty="0">
              <a:latin typeface="Arial Narrow" panose="020B0606020202030204" pitchFamily="34" charset="0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2"/>
          <a:stretch/>
        </p:blipFill>
        <p:spPr>
          <a:xfrm>
            <a:off x="395287" y="3240930"/>
            <a:ext cx="2935535" cy="2665213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294705" y="2708920"/>
            <a:ext cx="2952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dirty="0" smtClean="0">
                <a:latin typeface="Arial Narrow" panose="020B0606020202030204" pitchFamily="34" charset="0"/>
              </a:rPr>
              <a:t>Auch der Charakter der begleitenden Stadtparkallee ändert sich.</a:t>
            </a:r>
          </a:p>
        </p:txBody>
      </p:sp>
      <p:sp>
        <p:nvSpPr>
          <p:cNvPr id="4" name="Rechteck 3"/>
          <p:cNvSpPr/>
          <p:nvPr/>
        </p:nvSpPr>
        <p:spPr>
          <a:xfrm>
            <a:off x="4411156" y="168528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de-DE" sz="1200" dirty="0" smtClean="0">
                <a:latin typeface="Arial Narrow" panose="020B0606020202030204" pitchFamily="34" charset="0"/>
              </a:rPr>
              <a:t>Repräsentative Monumentalität wird durch romantische Atmosphäre abgelöst: Alter Ahornwald als </a:t>
            </a:r>
            <a:r>
              <a:rPr lang="de-DE" sz="1200" dirty="0">
                <a:latin typeface="Arial Narrow" panose="020B0606020202030204" pitchFamily="34" charset="0"/>
              </a:rPr>
              <a:t>naturnahe Kulisse des schmalen </a:t>
            </a:r>
            <a:r>
              <a:rPr lang="de-DE" sz="1200" dirty="0" smtClean="0">
                <a:latin typeface="Arial Narrow" panose="020B0606020202030204" pitchFamily="34" charset="0"/>
              </a:rPr>
              <a:t>Kanals</a:t>
            </a:r>
            <a:endParaRPr lang="de-DE" sz="1200" dirty="0"/>
          </a:p>
        </p:txBody>
      </p:sp>
      <p:sp>
        <p:nvSpPr>
          <p:cNvPr id="14" name="Rechteck 13"/>
          <p:cNvSpPr/>
          <p:nvPr/>
        </p:nvSpPr>
        <p:spPr>
          <a:xfrm>
            <a:off x="288032" y="206405"/>
            <a:ext cx="5868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Der Stadtpark als Ausstellungsraum und Thema einer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  <p:pic>
        <p:nvPicPr>
          <p:cNvPr id="15" name="Picture 2" descr="\\SDW-ARC01\Allgemeine Fotos\Stadtpark_LSG\Entwässerungskonzept_Okt_2018\Fotos\2018-10-01_1244_1333\DSC012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043" y="2390184"/>
            <a:ext cx="5129503" cy="384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6627893" y="6281933"/>
            <a:ext cx="23535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</a:rPr>
              <a:t>Foto: Entwässerungskonzept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</a:rPr>
              <a:t>Ingwa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</a:rPr>
              <a:t> 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</a:rPr>
              <a:t>Oldenburg</a:t>
            </a:r>
            <a:endParaRPr lang="de-DE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6419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371" y="3392996"/>
            <a:ext cx="6461803" cy="314115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/>
          <a:stretch/>
        </p:blipFill>
        <p:spPr>
          <a:xfrm>
            <a:off x="4499992" y="1399276"/>
            <a:ext cx="3374851" cy="1848502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291624" y="952272"/>
            <a:ext cx="42803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Was macht das Besondere des Stadtparks aus?</a:t>
            </a:r>
            <a:endParaRPr lang="de-DE" sz="1600" dirty="0">
              <a:latin typeface="Arial Narrow" panose="020B060602020203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00030" y="1323834"/>
            <a:ext cx="32542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Monumentalität der Kanalachse</a:t>
            </a:r>
          </a:p>
        </p:txBody>
      </p:sp>
      <p:sp>
        <p:nvSpPr>
          <p:cNvPr id="12" name="Rechteck 11"/>
          <p:cNvSpPr/>
          <p:nvPr/>
        </p:nvSpPr>
        <p:spPr>
          <a:xfrm>
            <a:off x="297879" y="1583899"/>
            <a:ext cx="2952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Der verwunschene Abschnitt:</a:t>
            </a:r>
            <a:br>
              <a:rPr lang="de-DE" sz="1200" b="1" dirty="0" smtClean="0">
                <a:latin typeface="Arial Narrow" panose="020B0606020202030204" pitchFamily="34" charset="0"/>
              </a:rPr>
            </a:br>
            <a:r>
              <a:rPr lang="de-DE" sz="1200" b="1" dirty="0" smtClean="0">
                <a:latin typeface="Arial Narrow" panose="020B0606020202030204" pitchFamily="34" charset="0"/>
              </a:rPr>
              <a:t>Schmaler Kanal</a:t>
            </a:r>
          </a:p>
        </p:txBody>
      </p:sp>
      <p:sp>
        <p:nvSpPr>
          <p:cNvPr id="13" name="Rechteck 12"/>
          <p:cNvSpPr/>
          <p:nvPr/>
        </p:nvSpPr>
        <p:spPr>
          <a:xfrm>
            <a:off x="297878" y="2138948"/>
            <a:ext cx="2123407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dirty="0" smtClean="0">
                <a:latin typeface="Arial Narrow" panose="020B0606020202030204" pitchFamily="34" charset="0"/>
              </a:rPr>
              <a:t>Beeinträchtigung einer zentralen Besonderheit des Parks</a:t>
            </a:r>
            <a:br>
              <a:rPr lang="de-DE" sz="1200" dirty="0" smtClean="0">
                <a:latin typeface="Arial Narrow" panose="020B0606020202030204" pitchFamily="34" charset="0"/>
              </a:rPr>
            </a:br>
            <a:r>
              <a:rPr lang="de-DE" sz="1200" dirty="0" smtClean="0">
                <a:latin typeface="Arial Narrow" panose="020B0606020202030204" pitchFamily="34" charset="0"/>
              </a:rPr>
              <a:t>durch ungeregelten Gehölzaufwuchs am Ufer</a:t>
            </a:r>
            <a:endParaRPr lang="de-DE" sz="12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200" dirty="0" smtClean="0">
                <a:latin typeface="Arial Narrow" panose="020B0606020202030204" pitchFamily="34" charset="0"/>
              </a:rPr>
              <a:t>Wenn der Kanal vom Weg aus nicht mehr erlebbar ist, verlieren Kanal und Weg ihre Raumqualitäten.</a:t>
            </a:r>
          </a:p>
          <a:p>
            <a:pPr>
              <a:spcAft>
                <a:spcPts val="600"/>
              </a:spcAft>
            </a:pPr>
            <a:endParaRPr lang="de-DE" sz="12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200" dirty="0" smtClean="0">
                <a:latin typeface="Arial Narrow" panose="020B0606020202030204" pitchFamily="34" charset="0"/>
              </a:rPr>
              <a:t>Jedoch:</a:t>
            </a:r>
          </a:p>
          <a:p>
            <a:pPr>
              <a:spcAft>
                <a:spcPts val="600"/>
              </a:spcAft>
            </a:pPr>
            <a:r>
              <a:rPr lang="de-DE" sz="1200" dirty="0" smtClean="0">
                <a:latin typeface="Arial Narrow" panose="020B0606020202030204" pitchFamily="34" charset="0"/>
              </a:rPr>
              <a:t>Im Unterschied zum Breiten Kanal könnte in diesem Abschnitt ein differenzierter Umgang mit dem Gehölzaufwuchs sinnvoll sein – z. B. Erhalt markanter Überhälter.</a:t>
            </a:r>
          </a:p>
          <a:p>
            <a:pPr>
              <a:spcAft>
                <a:spcPts val="600"/>
              </a:spcAft>
            </a:pPr>
            <a:r>
              <a:rPr lang="de-DE" sz="1200" dirty="0" smtClean="0">
                <a:latin typeface="Arial Narrow" panose="020B0606020202030204" pitchFamily="34" charset="0"/>
              </a:rPr>
              <a:t>Mit einem </a:t>
            </a:r>
            <a:r>
              <a:rPr lang="de-DE" sz="1200" u="sng" dirty="0" smtClean="0">
                <a:latin typeface="Arial Narrow" panose="020B0606020202030204" pitchFamily="34" charset="0"/>
              </a:rPr>
              <a:t>Wettbewerbsverfahren</a:t>
            </a:r>
            <a:r>
              <a:rPr lang="de-DE" sz="1200" dirty="0" smtClean="0">
                <a:latin typeface="Arial Narrow" panose="020B0606020202030204" pitchFamily="34" charset="0"/>
              </a:rPr>
              <a:t> könnte hier anhand mehrerer Planungsvarianten ein Konsens zur </a:t>
            </a:r>
            <a:r>
              <a:rPr lang="de-DE" sz="1200" dirty="0" err="1" smtClean="0">
                <a:latin typeface="Arial Narrow" panose="020B0606020202030204" pitchFamily="34" charset="0"/>
              </a:rPr>
              <a:t>Umgehensweise</a:t>
            </a:r>
            <a:r>
              <a:rPr lang="de-DE" sz="1200" dirty="0" smtClean="0">
                <a:latin typeface="Arial Narrow" panose="020B0606020202030204" pitchFamily="34" charset="0"/>
              </a:rPr>
              <a:t> hergestellt werden. </a:t>
            </a:r>
            <a:endParaRPr lang="de-DE" sz="1200" dirty="0">
              <a:latin typeface="Arial Narrow" panose="020B0606020202030204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88032" y="206405"/>
            <a:ext cx="5868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Der Stadtpark als Ausstellungsraum und Thema einer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01125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655693"/>
            <a:ext cx="2290051" cy="1413267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7DEC2E-1ADD-4367-8F2A-6848A86B0E70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291624" y="952272"/>
            <a:ext cx="42803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 Narrow" panose="020B0606020202030204" pitchFamily="34" charset="0"/>
              </a:rPr>
              <a:t>Was macht das Besondere des Stadtparks aus?</a:t>
            </a:r>
            <a:endParaRPr lang="de-DE" sz="1600" dirty="0">
              <a:latin typeface="Arial Narrow" panose="020B0606020202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91563" y="1323834"/>
            <a:ext cx="3856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Monumentalität der Rosenhügelachse</a:t>
            </a:r>
          </a:p>
        </p:txBody>
      </p:sp>
      <p:sp>
        <p:nvSpPr>
          <p:cNvPr id="6" name="Rechteck 5"/>
          <p:cNvSpPr/>
          <p:nvPr/>
        </p:nvSpPr>
        <p:spPr>
          <a:xfrm>
            <a:off x="288032" y="206405"/>
            <a:ext cx="5868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 Narrow" panose="020B0606020202030204" pitchFamily="34" charset="0"/>
              </a:rPr>
              <a:t>Der Stadtpark als Ausstellungsraum und Thema einer Gartenschau </a:t>
            </a:r>
            <a:endParaRPr lang="de-DE" dirty="0">
              <a:latin typeface="Arial Narrow" panose="020B0606020202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9" b="4386"/>
          <a:stretch/>
        </p:blipFill>
        <p:spPr>
          <a:xfrm>
            <a:off x="4572000" y="645160"/>
            <a:ext cx="4320480" cy="272191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/>
          <a:stretch/>
        </p:blipFill>
        <p:spPr>
          <a:xfrm>
            <a:off x="3228792" y="3541564"/>
            <a:ext cx="5663688" cy="2992586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291624" y="2832025"/>
            <a:ext cx="29371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Die Unvollendete </a:t>
            </a: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1920</a:t>
            </a:r>
            <a:r>
              <a:rPr lang="de-DE" sz="1200" dirty="0" smtClean="0">
                <a:latin typeface="Arial Narrow" panose="020B0606020202030204" pitchFamily="34" charset="0"/>
              </a:rPr>
              <a:t/>
            </a:r>
            <a:br>
              <a:rPr lang="de-DE" sz="1200" dirty="0" smtClean="0">
                <a:latin typeface="Arial Narrow" panose="020B0606020202030204" pitchFamily="34" charset="0"/>
              </a:rPr>
            </a:br>
            <a:r>
              <a:rPr lang="de-DE" sz="1200" dirty="0" smtClean="0">
                <a:latin typeface="Arial Narrow" panose="020B0606020202030204" pitchFamily="34" charset="0"/>
              </a:rPr>
              <a:t>Wasserturm als spektakulärer </a:t>
            </a:r>
            <a:r>
              <a:rPr lang="de-DE" sz="1200" dirty="0">
                <a:latin typeface="Arial Narrow" panose="020B0606020202030204" pitchFamily="34" charset="0"/>
              </a:rPr>
              <a:t>Abschluss der Achse wird nicht gebaut.</a:t>
            </a: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1933</a:t>
            </a:r>
            <a:r>
              <a:rPr lang="de-DE" sz="1200" dirty="0" smtClean="0">
                <a:latin typeface="Arial Narrow" panose="020B0606020202030204" pitchFamily="34" charset="0"/>
              </a:rPr>
              <a:t/>
            </a:r>
            <a:br>
              <a:rPr lang="de-DE" sz="1200" dirty="0" smtClean="0">
                <a:latin typeface="Arial Narrow" panose="020B0606020202030204" pitchFamily="34" charset="0"/>
              </a:rPr>
            </a:br>
            <a:r>
              <a:rPr lang="de-DE" sz="1200" dirty="0" smtClean="0">
                <a:latin typeface="Arial Narrow" panose="020B0606020202030204" pitchFamily="34" charset="0"/>
              </a:rPr>
              <a:t>Umgestaltung: Nutzung durch Niederdeutsche </a:t>
            </a:r>
            <a:r>
              <a:rPr lang="de-DE" sz="1200" dirty="0">
                <a:latin typeface="Arial Narrow" panose="020B0606020202030204" pitchFamily="34" charset="0"/>
              </a:rPr>
              <a:t>Bühne </a:t>
            </a:r>
            <a:r>
              <a:rPr lang="de-DE" sz="1200" dirty="0" smtClean="0">
                <a:latin typeface="Arial Narrow" panose="020B0606020202030204" pitchFamily="34" charset="0"/>
              </a:rPr>
              <a:t>Rüstringen bis 1937</a:t>
            </a: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1948/49</a:t>
            </a:r>
            <a:r>
              <a:rPr lang="de-DE" sz="1200" dirty="0" smtClean="0">
                <a:latin typeface="Arial Narrow" panose="020B0606020202030204" pitchFamily="34" charset="0"/>
              </a:rPr>
              <a:t/>
            </a:r>
            <a:br>
              <a:rPr lang="de-DE" sz="1200" dirty="0" smtClean="0">
                <a:latin typeface="Arial Narrow" panose="020B0606020202030204" pitchFamily="34" charset="0"/>
              </a:rPr>
            </a:br>
            <a:r>
              <a:rPr lang="de-DE" sz="1200" dirty="0" smtClean="0">
                <a:latin typeface="Arial Narrow" panose="020B0606020202030204" pitchFamily="34" charset="0"/>
              </a:rPr>
              <a:t>Umgestaltung: Erste Neuanlage </a:t>
            </a:r>
            <a:r>
              <a:rPr lang="de-DE" sz="1200" dirty="0">
                <a:latin typeface="Arial Narrow" panose="020B0606020202030204" pitchFamily="34" charset="0"/>
              </a:rPr>
              <a:t>nach </a:t>
            </a:r>
            <a:r>
              <a:rPr lang="de-DE" sz="1200" dirty="0" smtClean="0">
                <a:latin typeface="Arial Narrow" panose="020B0606020202030204" pitchFamily="34" charset="0"/>
              </a:rPr>
              <a:t>Kriegsende</a:t>
            </a: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1970er</a:t>
            </a:r>
            <a:r>
              <a:rPr lang="de-DE" sz="1200" dirty="0" smtClean="0">
                <a:latin typeface="Arial Narrow" panose="020B0606020202030204" pitchFamily="34" charset="0"/>
              </a:rPr>
              <a:t/>
            </a:r>
            <a:br>
              <a:rPr lang="de-DE" sz="1200" dirty="0" smtClean="0">
                <a:latin typeface="Arial Narrow" panose="020B0606020202030204" pitchFamily="34" charset="0"/>
              </a:rPr>
            </a:br>
            <a:r>
              <a:rPr lang="de-DE" sz="1200" dirty="0" smtClean="0">
                <a:latin typeface="Arial Narrow" panose="020B0606020202030204" pitchFamily="34" charset="0"/>
              </a:rPr>
              <a:t>Umgestaltung: Teilweise Rückgriff auf Ideen von </a:t>
            </a:r>
            <a:r>
              <a:rPr lang="de-DE" sz="1200" dirty="0" err="1" smtClean="0">
                <a:latin typeface="Arial Narrow" panose="020B0606020202030204" pitchFamily="34" charset="0"/>
              </a:rPr>
              <a:t>Migge</a:t>
            </a:r>
            <a:endParaRPr lang="de-DE" sz="12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1984-87</a:t>
            </a:r>
            <a:r>
              <a:rPr lang="de-DE" sz="1200" dirty="0" smtClean="0">
                <a:latin typeface="Arial Narrow" panose="020B0606020202030204" pitchFamily="34" charset="0"/>
              </a:rPr>
              <a:t/>
            </a:r>
            <a:br>
              <a:rPr lang="de-DE" sz="1200" dirty="0" smtClean="0">
                <a:latin typeface="Arial Narrow" panose="020B0606020202030204" pitchFamily="34" charset="0"/>
              </a:rPr>
            </a:br>
            <a:r>
              <a:rPr lang="de-DE" sz="1200" dirty="0" smtClean="0">
                <a:latin typeface="Arial Narrow" panose="020B0606020202030204" pitchFamily="34" charset="0"/>
              </a:rPr>
              <a:t>Umgestaltung: Wiederherstellung Zustand von 1948</a:t>
            </a:r>
          </a:p>
          <a:p>
            <a:pPr>
              <a:spcAft>
                <a:spcPts val="600"/>
              </a:spcAft>
            </a:pPr>
            <a:r>
              <a:rPr lang="de-DE" sz="1200" b="1" dirty="0" smtClean="0">
                <a:latin typeface="Arial Narrow" panose="020B0606020202030204" pitchFamily="34" charset="0"/>
              </a:rPr>
              <a:t>Heute</a:t>
            </a:r>
            <a:r>
              <a:rPr lang="de-DE" sz="1200" dirty="0" smtClean="0">
                <a:latin typeface="Arial Narrow" panose="020B0606020202030204" pitchFamily="34" charset="0"/>
              </a:rPr>
              <a:t/>
            </a:r>
            <a:br>
              <a:rPr lang="de-DE" sz="1200" dirty="0" smtClean="0">
                <a:latin typeface="Arial Narrow" panose="020B0606020202030204" pitchFamily="34" charset="0"/>
              </a:rPr>
            </a:br>
            <a:r>
              <a:rPr lang="de-DE" sz="1200" dirty="0" smtClean="0">
                <a:latin typeface="Arial Narrow" panose="020B0606020202030204" pitchFamily="34" charset="0"/>
              </a:rPr>
              <a:t>Zielfindung zur Sanierung und Neuinterpretation</a:t>
            </a:r>
            <a:endParaRPr lang="de-DE" sz="1200" dirty="0">
              <a:latin typeface="Arial Narrow" panose="020B0606020202030204" pitchFamily="34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7071326" y="3120851"/>
            <a:ext cx="17972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>
                <a:latin typeface="Arial Narrow" panose="020B0606020202030204" pitchFamily="34" charset="0"/>
              </a:rPr>
              <a:t>Foto: </a:t>
            </a:r>
            <a:r>
              <a:rPr lang="de-DE" sz="1000" dirty="0">
                <a:latin typeface="Arial Narrow" panose="020B0606020202030204" pitchFamily="34" charset="0"/>
              </a:rPr>
              <a:t>Stadtarchiv Wilhelmshaven </a:t>
            </a:r>
            <a:endParaRPr lang="de-DE" sz="1000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64542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AGA Bad Iburg">
  <a:themeElements>
    <a:clrScheme name="Apotheke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pothek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>
    <a:lnDef>
      <a:spPr>
        <a:ln w="34925">
          <a:solidFill>
            <a:srgbClr val="FF0000"/>
          </a:solidFill>
          <a:tailEnd type="stealth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200" dirty="0" smtClean="0">
            <a:latin typeface="Arial Narrow" panose="020B0606020202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HNW 01</Template>
  <TotalTime>0</TotalTime>
  <Words>1737</Words>
  <Application>Microsoft Office PowerPoint</Application>
  <PresentationFormat>Bildschirmpräsentation (4:3)</PresentationFormat>
  <Paragraphs>366</Paragraphs>
  <Slides>33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4" baseType="lpstr">
      <vt:lpstr>LAGA Bad Iburg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HNW Landschaftsarchitektur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>Landesgartenschauen</dc:subject>
  <dc:creator>Carsten Homeister</dc:creator>
  <cp:lastModifiedBy>Carsten Homeister</cp:lastModifiedBy>
  <cp:revision>852</cp:revision>
  <cp:lastPrinted>2019-09-04T15:13:17Z</cp:lastPrinted>
  <dcterms:created xsi:type="dcterms:W3CDTF">2012-04-24T12:40:27Z</dcterms:created>
  <dcterms:modified xsi:type="dcterms:W3CDTF">2021-06-03T11:09:45Z</dcterms:modified>
</cp:coreProperties>
</file>